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3F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130248-C62D-45CD-AE4D-457A5AE5AE15}" v="39" dt="2023-08-25T03:11:19.7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63548" autoAdjust="0"/>
  </p:normalViewPr>
  <p:slideViewPr>
    <p:cSldViewPr snapToGrid="0">
      <p:cViewPr varScale="1">
        <p:scale>
          <a:sx n="37" d="100"/>
          <a:sy n="37" d="100"/>
        </p:scale>
        <p:origin x="56" y="132"/>
      </p:cViewPr>
      <p:guideLst/>
    </p:cSldViewPr>
  </p:slideViewPr>
  <p:notesTextViewPr>
    <p:cViewPr>
      <p:scale>
        <a:sx n="1" d="1"/>
        <a:sy n="1" d="1"/>
      </p:scale>
      <p:origin x="0" y="-75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幸斗 瀬尾" userId="1cf7de475423c603" providerId="LiveId" clId="{A2130248-C62D-45CD-AE4D-457A5AE5AE15}"/>
    <pc:docChg chg="undo redo custSel addSld delSld modSld">
      <pc:chgData name="幸斗 瀬尾" userId="1cf7de475423c603" providerId="LiveId" clId="{A2130248-C62D-45CD-AE4D-457A5AE5AE15}" dt="2023-08-25T03:25:27.371" v="903" actId="207"/>
      <pc:docMkLst>
        <pc:docMk/>
      </pc:docMkLst>
      <pc:sldChg chg="modSp mod">
        <pc:chgData name="幸斗 瀬尾" userId="1cf7de475423c603" providerId="LiveId" clId="{A2130248-C62D-45CD-AE4D-457A5AE5AE15}" dt="2023-08-25T00:16:07.343" v="1" actId="20577"/>
        <pc:sldMkLst>
          <pc:docMk/>
          <pc:sldMk cId="2129401390" sldId="259"/>
        </pc:sldMkLst>
        <pc:spChg chg="mod">
          <ac:chgData name="幸斗 瀬尾" userId="1cf7de475423c603" providerId="LiveId" clId="{A2130248-C62D-45CD-AE4D-457A5AE5AE15}" dt="2023-08-25T00:16:07.343" v="1" actId="20577"/>
          <ac:spMkLst>
            <pc:docMk/>
            <pc:sldMk cId="2129401390" sldId="259"/>
            <ac:spMk id="2" creationId="{30443E0F-92F5-73B7-52C6-0A1F3AF1E370}"/>
          </ac:spMkLst>
        </pc:spChg>
      </pc:sldChg>
      <pc:sldChg chg="addSp delSp modSp mod">
        <pc:chgData name="幸斗 瀬尾" userId="1cf7de475423c603" providerId="LiveId" clId="{A2130248-C62D-45CD-AE4D-457A5AE5AE15}" dt="2023-08-25T03:14:55.003" v="666" actId="14100"/>
        <pc:sldMkLst>
          <pc:docMk/>
          <pc:sldMk cId="567587523" sldId="260"/>
        </pc:sldMkLst>
        <pc:spChg chg="add del mod">
          <ac:chgData name="幸斗 瀬尾" userId="1cf7de475423c603" providerId="LiveId" clId="{A2130248-C62D-45CD-AE4D-457A5AE5AE15}" dt="2023-08-25T02:45:23.194" v="138" actId="207"/>
          <ac:spMkLst>
            <pc:docMk/>
            <pc:sldMk cId="567587523" sldId="260"/>
            <ac:spMk id="5" creationId="{1A5038D2-35E3-CE8D-25B9-95FC9D9ECDE4}"/>
          </ac:spMkLst>
        </pc:spChg>
        <pc:spChg chg="add del mod">
          <ac:chgData name="幸斗 瀬尾" userId="1cf7de475423c603" providerId="LiveId" clId="{A2130248-C62D-45CD-AE4D-457A5AE5AE15}" dt="2023-08-25T02:45:09.353" v="137"/>
          <ac:spMkLst>
            <pc:docMk/>
            <pc:sldMk cId="567587523" sldId="260"/>
            <ac:spMk id="11" creationId="{2E27DD00-4154-00D6-F677-2ECC859016B8}"/>
          </ac:spMkLst>
        </pc:spChg>
        <pc:spChg chg="add mod">
          <ac:chgData name="幸斗 瀬尾" userId="1cf7de475423c603" providerId="LiveId" clId="{A2130248-C62D-45CD-AE4D-457A5AE5AE15}" dt="2023-08-25T02:44:32.735" v="131" actId="208"/>
          <ac:spMkLst>
            <pc:docMk/>
            <pc:sldMk cId="567587523" sldId="260"/>
            <ac:spMk id="12" creationId="{D3196904-0D05-A72A-06D5-36C6B74D86B0}"/>
          </ac:spMkLst>
        </pc:spChg>
        <pc:spChg chg="add mod">
          <ac:chgData name="幸斗 瀬尾" userId="1cf7de475423c603" providerId="LiveId" clId="{A2130248-C62D-45CD-AE4D-457A5AE5AE15}" dt="2023-08-25T02:44:44.593" v="133" actId="207"/>
          <ac:spMkLst>
            <pc:docMk/>
            <pc:sldMk cId="567587523" sldId="260"/>
            <ac:spMk id="13" creationId="{B12511C2-BE59-4CFD-FE79-4D839DCCAD9C}"/>
          </ac:spMkLst>
        </pc:spChg>
        <pc:spChg chg="add del mod">
          <ac:chgData name="幸斗 瀬尾" userId="1cf7de475423c603" providerId="LiveId" clId="{A2130248-C62D-45CD-AE4D-457A5AE5AE15}" dt="2023-08-25T03:10:10.313" v="620" actId="478"/>
          <ac:spMkLst>
            <pc:docMk/>
            <pc:sldMk cId="567587523" sldId="260"/>
            <ac:spMk id="14" creationId="{250191C2-A6C8-AA28-6794-CAAA79D2704F}"/>
          </ac:spMkLst>
        </pc:spChg>
        <pc:spChg chg="add del">
          <ac:chgData name="幸斗 瀬尾" userId="1cf7de475423c603" providerId="LiveId" clId="{A2130248-C62D-45CD-AE4D-457A5AE5AE15}" dt="2023-08-25T02:42:49.293" v="93"/>
          <ac:spMkLst>
            <pc:docMk/>
            <pc:sldMk cId="567587523" sldId="260"/>
            <ac:spMk id="15" creationId="{2E628DBC-131A-0C1B-A983-F5748F9A642E}"/>
          </ac:spMkLst>
        </pc:spChg>
        <pc:spChg chg="add del mod">
          <ac:chgData name="幸斗 瀬尾" userId="1cf7de475423c603" providerId="LiveId" clId="{A2130248-C62D-45CD-AE4D-457A5AE5AE15}" dt="2023-08-25T02:46:30.833" v="150" actId="478"/>
          <ac:spMkLst>
            <pc:docMk/>
            <pc:sldMk cId="567587523" sldId="260"/>
            <ac:spMk id="16" creationId="{E358AFA4-DE53-A7C0-2ABD-C78F791263A6}"/>
          </ac:spMkLst>
        </pc:spChg>
        <pc:spChg chg="add del mod">
          <ac:chgData name="幸斗 瀬尾" userId="1cf7de475423c603" providerId="LiveId" clId="{A2130248-C62D-45CD-AE4D-457A5AE5AE15}" dt="2023-08-25T02:45:59.822" v="142"/>
          <ac:spMkLst>
            <pc:docMk/>
            <pc:sldMk cId="567587523" sldId="260"/>
            <ac:spMk id="17" creationId="{15B6B8A6-1D4F-631A-A93B-E5E728E286F2}"/>
          </ac:spMkLst>
        </pc:spChg>
        <pc:spChg chg="add mod">
          <ac:chgData name="幸斗 瀬尾" userId="1cf7de475423c603" providerId="LiveId" clId="{A2130248-C62D-45CD-AE4D-457A5AE5AE15}" dt="2023-08-25T03:03:49" v="538" actId="14100"/>
          <ac:spMkLst>
            <pc:docMk/>
            <pc:sldMk cId="567587523" sldId="260"/>
            <ac:spMk id="18" creationId="{842FE78E-7620-3779-9CA3-EE390665A48F}"/>
          </ac:spMkLst>
        </pc:spChg>
        <pc:spChg chg="add mod">
          <ac:chgData name="幸斗 瀬尾" userId="1cf7de475423c603" providerId="LiveId" clId="{A2130248-C62D-45CD-AE4D-457A5AE5AE15}" dt="2023-08-25T03:10:48.021" v="623" actId="207"/>
          <ac:spMkLst>
            <pc:docMk/>
            <pc:sldMk cId="567587523" sldId="260"/>
            <ac:spMk id="19" creationId="{E55B1C97-A98F-52F5-9498-29290FAC5BB4}"/>
          </ac:spMkLst>
        </pc:spChg>
        <pc:spChg chg="add del mod">
          <ac:chgData name="幸斗 瀬尾" userId="1cf7de475423c603" providerId="LiveId" clId="{A2130248-C62D-45CD-AE4D-457A5AE5AE15}" dt="2023-08-25T03:02:52.411" v="529" actId="478"/>
          <ac:spMkLst>
            <pc:docMk/>
            <pc:sldMk cId="567587523" sldId="260"/>
            <ac:spMk id="20" creationId="{EB3326A6-EC14-68F2-FDED-102573404F39}"/>
          </ac:spMkLst>
        </pc:spChg>
        <pc:spChg chg="add mod">
          <ac:chgData name="幸斗 瀬尾" userId="1cf7de475423c603" providerId="LiveId" clId="{A2130248-C62D-45CD-AE4D-457A5AE5AE15}" dt="2023-08-25T03:14:08.117" v="655" actId="115"/>
          <ac:spMkLst>
            <pc:docMk/>
            <pc:sldMk cId="567587523" sldId="260"/>
            <ac:spMk id="21" creationId="{FF39C697-656D-27F3-3DD3-586491AC26CE}"/>
          </ac:spMkLst>
        </pc:spChg>
        <pc:spChg chg="add del">
          <ac:chgData name="幸斗 瀬尾" userId="1cf7de475423c603" providerId="LiveId" clId="{A2130248-C62D-45CD-AE4D-457A5AE5AE15}" dt="2023-08-25T03:08:50.692" v="604"/>
          <ac:spMkLst>
            <pc:docMk/>
            <pc:sldMk cId="567587523" sldId="260"/>
            <ac:spMk id="22" creationId="{AFBA09AF-A44B-665E-9E28-5D7BB8F3804F}"/>
          </ac:spMkLst>
        </pc:spChg>
        <pc:spChg chg="mod">
          <ac:chgData name="幸斗 瀬尾" userId="1cf7de475423c603" providerId="LiveId" clId="{A2130248-C62D-45CD-AE4D-457A5AE5AE15}" dt="2023-08-25T02:41:57.513" v="75" actId="14100"/>
          <ac:spMkLst>
            <pc:docMk/>
            <pc:sldMk cId="567587523" sldId="260"/>
            <ac:spMk id="23" creationId="{66E8718A-586C-698F-CA8F-E30A0E144D8B}"/>
          </ac:spMkLst>
        </pc:spChg>
        <pc:spChg chg="add del mod">
          <ac:chgData name="幸斗 瀬尾" userId="1cf7de475423c603" providerId="LiveId" clId="{A2130248-C62D-45CD-AE4D-457A5AE5AE15}" dt="2023-08-25T03:14:44.611" v="661" actId="1076"/>
          <ac:spMkLst>
            <pc:docMk/>
            <pc:sldMk cId="567587523" sldId="260"/>
            <ac:spMk id="24" creationId="{DC570432-E5A6-6E43-DD8C-9ECA6DF012FA}"/>
          </ac:spMkLst>
        </pc:spChg>
        <pc:spChg chg="add del mod">
          <ac:chgData name="幸斗 瀬尾" userId="1cf7de475423c603" providerId="LiveId" clId="{A2130248-C62D-45CD-AE4D-457A5AE5AE15}" dt="2023-08-25T03:14:55.003" v="666" actId="14100"/>
          <ac:spMkLst>
            <pc:docMk/>
            <pc:sldMk cId="567587523" sldId="260"/>
            <ac:spMk id="25" creationId="{9EC08B45-8EBC-26A1-6B22-E98AF67F68B7}"/>
          </ac:spMkLst>
        </pc:spChg>
        <pc:spChg chg="add del mod">
          <ac:chgData name="幸斗 瀬尾" userId="1cf7de475423c603" providerId="LiveId" clId="{A2130248-C62D-45CD-AE4D-457A5AE5AE15}" dt="2023-08-25T03:11:24.838" v="631" actId="478"/>
          <ac:spMkLst>
            <pc:docMk/>
            <pc:sldMk cId="567587523" sldId="260"/>
            <ac:spMk id="26" creationId="{081156E8-F55B-7788-3BB4-A1DC1C3F081E}"/>
          </ac:spMkLst>
        </pc:spChg>
        <pc:spChg chg="add mod">
          <ac:chgData name="幸斗 瀬尾" userId="1cf7de475423c603" providerId="LiveId" clId="{A2130248-C62D-45CD-AE4D-457A5AE5AE15}" dt="2023-08-25T03:13:43.662" v="640" actId="1076"/>
          <ac:spMkLst>
            <pc:docMk/>
            <pc:sldMk cId="567587523" sldId="260"/>
            <ac:spMk id="27" creationId="{8139F110-367F-5AEE-743C-CA0AA4E01AE6}"/>
          </ac:spMkLst>
        </pc:spChg>
        <pc:spChg chg="add mod">
          <ac:chgData name="幸斗 瀬尾" userId="1cf7de475423c603" providerId="LiveId" clId="{A2130248-C62D-45CD-AE4D-457A5AE5AE15}" dt="2023-08-25T03:13:46.029" v="641" actId="1076"/>
          <ac:spMkLst>
            <pc:docMk/>
            <pc:sldMk cId="567587523" sldId="260"/>
            <ac:spMk id="28" creationId="{EBE30ECD-3E2A-7C7D-94C8-39CC28656DA7}"/>
          </ac:spMkLst>
        </pc:spChg>
        <pc:picChg chg="mod">
          <ac:chgData name="幸斗 瀬尾" userId="1cf7de475423c603" providerId="LiveId" clId="{A2130248-C62D-45CD-AE4D-457A5AE5AE15}" dt="2023-08-25T02:44:51.159" v="134" actId="1076"/>
          <ac:picMkLst>
            <pc:docMk/>
            <pc:sldMk cId="567587523" sldId="260"/>
            <ac:picMk id="4098" creationId="{795417A1-7DC6-256E-BAB3-81CF66EB230D}"/>
          </ac:picMkLst>
        </pc:picChg>
        <pc:cxnChg chg="add mod">
          <ac:chgData name="幸斗 瀬尾" userId="1cf7de475423c603" providerId="LiveId" clId="{A2130248-C62D-45CD-AE4D-457A5AE5AE15}" dt="2023-08-25T02:47:25.839" v="157" actId="208"/>
          <ac:cxnSpMkLst>
            <pc:docMk/>
            <pc:sldMk cId="567587523" sldId="260"/>
            <ac:cxnSpMk id="7" creationId="{92E47CA6-1DD3-94B0-5FFF-01F262F7F870}"/>
          </ac:cxnSpMkLst>
        </pc:cxnChg>
      </pc:sldChg>
      <pc:sldChg chg="new del">
        <pc:chgData name="幸斗 瀬尾" userId="1cf7de475423c603" providerId="LiveId" clId="{A2130248-C62D-45CD-AE4D-457A5AE5AE15}" dt="2023-08-25T02:48:49.542" v="162" actId="47"/>
        <pc:sldMkLst>
          <pc:docMk/>
          <pc:sldMk cId="1697851950" sldId="261"/>
        </pc:sldMkLst>
      </pc:sldChg>
      <pc:sldChg chg="addSp delSp modSp add mod">
        <pc:chgData name="幸斗 瀬尾" userId="1cf7de475423c603" providerId="LiveId" clId="{A2130248-C62D-45CD-AE4D-457A5AE5AE15}" dt="2023-08-25T03:25:27.371" v="903" actId="207"/>
        <pc:sldMkLst>
          <pc:docMk/>
          <pc:sldMk cId="1713908939" sldId="261"/>
        </pc:sldMkLst>
        <pc:spChg chg="del">
          <ac:chgData name="幸斗 瀬尾" userId="1cf7de475423c603" providerId="LiveId" clId="{A2130248-C62D-45CD-AE4D-457A5AE5AE15}" dt="2023-08-25T02:49:33.251" v="172" actId="478"/>
          <ac:spMkLst>
            <pc:docMk/>
            <pc:sldMk cId="1713908939" sldId="261"/>
            <ac:spMk id="4" creationId="{27459EAF-E058-ECC3-35A0-9B336279106B}"/>
          </ac:spMkLst>
        </pc:spChg>
        <pc:spChg chg="del">
          <ac:chgData name="幸斗 瀬尾" userId="1cf7de475423c603" providerId="LiveId" clId="{A2130248-C62D-45CD-AE4D-457A5AE5AE15}" dt="2023-08-25T02:49:09.394" v="166" actId="478"/>
          <ac:spMkLst>
            <pc:docMk/>
            <pc:sldMk cId="1713908939" sldId="261"/>
            <ac:spMk id="5" creationId="{1A5038D2-35E3-CE8D-25B9-95FC9D9ECDE4}"/>
          </ac:spMkLst>
        </pc:spChg>
        <pc:spChg chg="add del mod">
          <ac:chgData name="幸斗 瀬尾" userId="1cf7de475423c603" providerId="LiveId" clId="{A2130248-C62D-45CD-AE4D-457A5AE5AE15}" dt="2023-08-25T03:15:53.127" v="680" actId="1076"/>
          <ac:spMkLst>
            <pc:docMk/>
            <pc:sldMk cId="1713908939" sldId="261"/>
            <ac:spMk id="8" creationId="{1CC24EC9-9CC9-E98F-E797-D234C7C9D3E9}"/>
          </ac:spMkLst>
        </pc:spChg>
        <pc:spChg chg="add mod">
          <ac:chgData name="幸斗 瀬尾" userId="1cf7de475423c603" providerId="LiveId" clId="{A2130248-C62D-45CD-AE4D-457A5AE5AE15}" dt="2023-08-25T03:21:04.693" v="802" actId="207"/>
          <ac:spMkLst>
            <pc:docMk/>
            <pc:sldMk cId="1713908939" sldId="261"/>
            <ac:spMk id="10" creationId="{D3C80882-5B2D-F865-8FAE-D57D394B0DB5}"/>
          </ac:spMkLst>
        </pc:spChg>
        <pc:spChg chg="del">
          <ac:chgData name="幸斗 瀬尾" userId="1cf7de475423c603" providerId="LiveId" clId="{A2130248-C62D-45CD-AE4D-457A5AE5AE15}" dt="2023-08-25T02:49:09.394" v="166" actId="478"/>
          <ac:spMkLst>
            <pc:docMk/>
            <pc:sldMk cId="1713908939" sldId="261"/>
            <ac:spMk id="12" creationId="{D3196904-0D05-A72A-06D5-36C6B74D86B0}"/>
          </ac:spMkLst>
        </pc:spChg>
        <pc:spChg chg="del">
          <ac:chgData name="幸斗 瀬尾" userId="1cf7de475423c603" providerId="LiveId" clId="{A2130248-C62D-45CD-AE4D-457A5AE5AE15}" dt="2023-08-25T02:49:09.394" v="166" actId="478"/>
          <ac:spMkLst>
            <pc:docMk/>
            <pc:sldMk cId="1713908939" sldId="261"/>
            <ac:spMk id="13" creationId="{B12511C2-BE59-4CFD-FE79-4D839DCCAD9C}"/>
          </ac:spMkLst>
        </pc:spChg>
        <pc:spChg chg="del">
          <ac:chgData name="幸斗 瀬尾" userId="1cf7de475423c603" providerId="LiveId" clId="{A2130248-C62D-45CD-AE4D-457A5AE5AE15}" dt="2023-08-25T02:48:59.442" v="165" actId="478"/>
          <ac:spMkLst>
            <pc:docMk/>
            <pc:sldMk cId="1713908939" sldId="261"/>
            <ac:spMk id="18" creationId="{842FE78E-7620-3779-9CA3-EE390665A48F}"/>
          </ac:spMkLst>
        </pc:spChg>
        <pc:spChg chg="del">
          <ac:chgData name="幸斗 瀬尾" userId="1cf7de475423c603" providerId="LiveId" clId="{A2130248-C62D-45CD-AE4D-457A5AE5AE15}" dt="2023-08-25T02:48:57.363" v="164" actId="478"/>
          <ac:spMkLst>
            <pc:docMk/>
            <pc:sldMk cId="1713908939" sldId="261"/>
            <ac:spMk id="19" creationId="{E55B1C97-A98F-52F5-9498-29290FAC5BB4}"/>
          </ac:spMkLst>
        </pc:spChg>
        <pc:spChg chg="del">
          <ac:chgData name="幸斗 瀬尾" userId="1cf7de475423c603" providerId="LiveId" clId="{A2130248-C62D-45CD-AE4D-457A5AE5AE15}" dt="2023-08-25T02:49:09.394" v="166" actId="478"/>
          <ac:spMkLst>
            <pc:docMk/>
            <pc:sldMk cId="1713908939" sldId="261"/>
            <ac:spMk id="23" creationId="{66E8718A-586C-698F-CA8F-E30A0E144D8B}"/>
          </ac:spMkLst>
        </pc:spChg>
        <pc:spChg chg="del">
          <ac:chgData name="幸斗 瀬尾" userId="1cf7de475423c603" providerId="LiveId" clId="{A2130248-C62D-45CD-AE4D-457A5AE5AE15}" dt="2023-08-25T02:49:09.394" v="166" actId="478"/>
          <ac:spMkLst>
            <pc:docMk/>
            <pc:sldMk cId="1713908939" sldId="261"/>
            <ac:spMk id="24" creationId="{DC570432-E5A6-6E43-DD8C-9ECA6DF012FA}"/>
          </ac:spMkLst>
        </pc:spChg>
        <pc:spChg chg="del">
          <ac:chgData name="幸斗 瀬尾" userId="1cf7de475423c603" providerId="LiveId" clId="{A2130248-C62D-45CD-AE4D-457A5AE5AE15}" dt="2023-08-25T02:49:11.535" v="167" actId="478"/>
          <ac:spMkLst>
            <pc:docMk/>
            <pc:sldMk cId="1713908939" sldId="261"/>
            <ac:spMk id="25" creationId="{9EC08B45-8EBC-26A1-6B22-E98AF67F68B7}"/>
          </ac:spMkLst>
        </pc:spChg>
        <pc:spChg chg="add mod">
          <ac:chgData name="幸斗 瀬尾" userId="1cf7de475423c603" providerId="LiveId" clId="{A2130248-C62D-45CD-AE4D-457A5AE5AE15}" dt="2023-08-25T03:25:27.371" v="903" actId="207"/>
          <ac:spMkLst>
            <pc:docMk/>
            <pc:sldMk cId="1713908939" sldId="261"/>
            <ac:spMk id="35" creationId="{54B8B522-E185-08D8-9E59-9DDB1B948A9E}"/>
          </ac:spMkLst>
        </pc:spChg>
        <pc:spChg chg="add mod">
          <ac:chgData name="幸斗 瀬尾" userId="1cf7de475423c603" providerId="LiveId" clId="{A2130248-C62D-45CD-AE4D-457A5AE5AE15}" dt="2023-08-25T03:24:53.755" v="900" actId="1076"/>
          <ac:spMkLst>
            <pc:docMk/>
            <pc:sldMk cId="1713908939" sldId="261"/>
            <ac:spMk id="39" creationId="{83220457-CDAE-D612-EB2C-17F624796921}"/>
          </ac:spMkLst>
        </pc:spChg>
        <pc:picChg chg="add mod">
          <ac:chgData name="幸斗 瀬尾" userId="1cf7de475423c603" providerId="LiveId" clId="{A2130248-C62D-45CD-AE4D-457A5AE5AE15}" dt="2023-08-25T02:49:35.509" v="173" actId="1076"/>
          <ac:picMkLst>
            <pc:docMk/>
            <pc:sldMk cId="1713908939" sldId="261"/>
            <ac:picMk id="3" creationId="{ACE45CF2-ADF6-7F5D-304E-8447007FF145}"/>
          </ac:picMkLst>
        </pc:picChg>
        <pc:picChg chg="add mod">
          <ac:chgData name="幸斗 瀬尾" userId="1cf7de475423c603" providerId="LiveId" clId="{A2130248-C62D-45CD-AE4D-457A5AE5AE15}" dt="2023-08-25T03:02:33.294" v="526" actId="1076"/>
          <ac:picMkLst>
            <pc:docMk/>
            <pc:sldMk cId="1713908939" sldId="261"/>
            <ac:picMk id="34" creationId="{0B7639CE-C583-4C59-A3F7-91018B12D869}"/>
          </ac:picMkLst>
        </pc:picChg>
        <pc:picChg chg="del">
          <ac:chgData name="幸斗 瀬尾" userId="1cf7de475423c603" providerId="LiveId" clId="{A2130248-C62D-45CD-AE4D-457A5AE5AE15}" dt="2023-08-25T02:49:09.394" v="166" actId="478"/>
          <ac:picMkLst>
            <pc:docMk/>
            <pc:sldMk cId="1713908939" sldId="261"/>
            <ac:picMk id="4098" creationId="{795417A1-7DC6-256E-BAB3-81CF66EB230D}"/>
          </ac:picMkLst>
        </pc:picChg>
        <pc:cxnChg chg="del">
          <ac:chgData name="幸斗 瀬尾" userId="1cf7de475423c603" providerId="LiveId" clId="{A2130248-C62D-45CD-AE4D-457A5AE5AE15}" dt="2023-08-25T02:49:09.394" v="166" actId="478"/>
          <ac:cxnSpMkLst>
            <pc:docMk/>
            <pc:sldMk cId="1713908939" sldId="261"/>
            <ac:cxnSpMk id="7" creationId="{92E47CA6-1DD3-94B0-5FFF-01F262F7F870}"/>
          </ac:cxnSpMkLst>
        </pc:cxnChg>
        <pc:cxnChg chg="del">
          <ac:chgData name="幸斗 瀬尾" userId="1cf7de475423c603" providerId="LiveId" clId="{A2130248-C62D-45CD-AE4D-457A5AE5AE15}" dt="2023-08-25T02:49:33.251" v="172" actId="478"/>
          <ac:cxnSpMkLst>
            <pc:docMk/>
            <pc:sldMk cId="1713908939" sldId="261"/>
            <ac:cxnSpMk id="9" creationId="{BAA9B6B7-C00A-D423-8EA0-0245D4AF78CB}"/>
          </ac:cxnSpMkLst>
        </pc:cxnChg>
        <pc:cxnChg chg="add mod">
          <ac:chgData name="幸斗 瀬尾" userId="1cf7de475423c603" providerId="LiveId" clId="{A2130248-C62D-45CD-AE4D-457A5AE5AE15}" dt="2023-08-25T03:15:53.127" v="680" actId="1076"/>
          <ac:cxnSpMkLst>
            <pc:docMk/>
            <pc:sldMk cId="1713908939" sldId="261"/>
            <ac:cxnSpMk id="11" creationId="{59001041-0084-B12C-03AF-CD348CE6AC68}"/>
          </ac:cxnSpMkLst>
        </pc:cxnChg>
      </pc:sldChg>
    </pc:docChg>
  </pc:docChgLst>
</pc:chgInfo>
</file>

<file path=ppt/media/hdphoto1.wdp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E80BF-6C1B-45EF-9EA7-FCFC078D3601}" type="datetimeFigureOut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C5397C-5E4D-42D3-BD53-F32ED8822C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1697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Hello everyone, My name is </a:t>
            </a:r>
            <a:r>
              <a:rPr lang="en-US" altLang="ja-JP" sz="1800" kern="100" dirty="0" err="1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Yukito</a:t>
            </a:r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 SEO.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l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皆さんこんにちは、瀬尾幸斗と申します。</a:t>
            </a:r>
          </a:p>
          <a:p>
            <a:pPr algn="l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I belong to the Department of Information Engineering at Kanagawa Institute of Technology.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l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私は、神奈川工科大学情報工学科に所属しています。</a:t>
            </a:r>
            <a:b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</a:br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Thank you for your time today.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l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本日はよろしくお願いします。</a:t>
            </a:r>
          </a:p>
          <a:p>
            <a:pPr algn="l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I will start my presentation.</a:t>
            </a:r>
            <a:b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</a:br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私のプレゼンテーションを始めます。</a:t>
            </a:r>
          </a:p>
          <a:p>
            <a:pPr algn="l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My research theme is </a:t>
            </a:r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“</a:t>
            </a:r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Autoencoder-based Feature Extraction for Scene Search in Live Nature Camera</a:t>
            </a:r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”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C5397C-5E4D-42D3-BD53-F32ED8822CC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0782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ja-JP" sz="1800" kern="100" dirty="0" err="1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Now,The</a:t>
            </a:r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 importance of earth observation is world widely increasing due to the effect of global climate change and so on. 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現在、地球規模の気候変動の影響により、地球観測の重要性が世界的に高まっています。</a:t>
            </a: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Observation is carried out by various methods such as IoT, satellite images, and photography by drones.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IoT</a:t>
            </a:r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、衛星画像、ドローンによる撮影など様々な方法で、観測が行われています。</a:t>
            </a: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However, even if we can obtain global observation data, it takes time and effort to find the necessary data.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しかし、地球規模の観測データをとれたとしても、必要なデータを探すには、時間と労力がかかります。</a:t>
            </a: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That's because there's a lot of data, and it doesn't always have tags to search for.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それは、データがたくさんあり、また検索するタグが必ずしもついているわけではないからです。</a:t>
            </a: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Therefore, we are researching a system that can search scenes by image features using live cameras and autoencoders.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ja-JP" altLang="ja-JP" sz="1800" dirty="0">
                <a:effectLst/>
                <a:ea typeface="游明朝" panose="02020400000000000000" pitchFamily="18" charset="-128"/>
                <a:cs typeface="Times New Roman" panose="02020603050405020304" pitchFamily="18" charset="0"/>
              </a:rPr>
              <a:t>そこで、私たちはライブカメラとオートエンコーダーを使った、画像特徴によるシーン検索ができるシステムの研究をしています。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C5397C-5E4D-42D3-BD53-F32ED8822CC1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5134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Here is the proposed method.</a:t>
            </a:r>
          </a:p>
          <a:p>
            <a:r>
              <a:rPr kumimoji="1" lang="en-US" altLang="ja-JP" dirty="0" err="1"/>
              <a:t>first,An</a:t>
            </a:r>
            <a:r>
              <a:rPr kumimoji="1" lang="en-US" altLang="ja-JP" dirty="0"/>
              <a:t> autoencoder model is trained with a set of nature images such as landscape, animals, and plants.</a:t>
            </a:r>
          </a:p>
          <a:p>
            <a:endParaRPr kumimoji="1" lang="en-US" altLang="ja-JP" dirty="0"/>
          </a:p>
          <a:p>
            <a:r>
              <a:rPr kumimoji="1" lang="en-US" altLang="ja-JP" dirty="0" err="1"/>
              <a:t>Next,Image</a:t>
            </a:r>
            <a:r>
              <a:rPr kumimoji="1" lang="en-US" altLang="ja-JP" dirty="0"/>
              <a:t> data from live nature camera is sent to the trained autoencoder model , and the feature vector is extracted.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Here we make use of the encoding part of the autoencoder.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C5397C-5E4D-42D3-BD53-F32ED8822CC1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2394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800" dirty="0" err="1"/>
              <a:t>Then,The</a:t>
            </a:r>
            <a:r>
              <a:rPr kumimoji="1" lang="en-US" altLang="ja-JP" sz="1800" dirty="0"/>
              <a:t> feature vectors extracted  are classified based on the vector similarities.</a:t>
            </a:r>
          </a:p>
          <a:p>
            <a:endParaRPr kumimoji="1" lang="en-US" altLang="ja-JP" sz="1800" dirty="0"/>
          </a:p>
          <a:p>
            <a:r>
              <a:rPr kumimoji="1" lang="en-US" altLang="ja-JP" sz="1800" dirty="0"/>
              <a:t>After that ,A representative feature vector such as centroid vector is extracted in each cluster.</a:t>
            </a:r>
          </a:p>
          <a:p>
            <a:r>
              <a:rPr kumimoji="1" lang="en-US" altLang="ja-JP" sz="1800" dirty="0"/>
              <a:t>In this example, the vector closest to the centroid is taken as the representative feature vector.</a:t>
            </a:r>
          </a:p>
          <a:p>
            <a:endParaRPr kumimoji="1" lang="en-US" altLang="ja-JP" sz="1800" dirty="0"/>
          </a:p>
          <a:p>
            <a:r>
              <a:rPr kumimoji="1" lang="en-US" altLang="ja-JP" sz="1800" dirty="0" err="1"/>
              <a:t>finally,Each</a:t>
            </a:r>
            <a:r>
              <a:rPr kumimoji="1" lang="en-US" altLang="ja-JP" sz="1800" dirty="0"/>
              <a:t> representative feature vector is indexed for the image search.</a:t>
            </a:r>
            <a:endParaRPr kumimoji="1" lang="ja-JP" altLang="en-US" sz="1800"/>
          </a:p>
          <a:p>
            <a:pPr algn="just"/>
            <a:endParaRPr lang="en-US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Grouping similar images into clusters can reduce the computational complexity of scene search.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類似する画像をクラスターとしてまとめることで、シーン検索の計算量を減らすことができます。</a:t>
            </a: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This is our propose </a:t>
            </a:r>
            <a:r>
              <a:rPr lang="en-US" altLang="ja-JP" sz="1800" kern="100" dirty="0" err="1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mothods</a:t>
            </a:r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C5397C-5E4D-42D3-BD53-F32ED8822CC1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639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Currently, we are implementing the prototype of monitoring natural environment.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現在、自然環境モニタリングのプロトタイプを実装中です。</a:t>
            </a: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We will evaluate the feasibility and effectiveness of the proposed system in our future work. 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今後の研究において、提案したシステムの実現可能性と有効性を評価していきます。</a:t>
            </a:r>
          </a:p>
          <a:p>
            <a:pPr algn="just"/>
            <a:endParaRPr lang="en-US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That’s all.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Thank you for your attention.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C5397C-5E4D-42D3-BD53-F32ED8822CC1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6533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Currently, we are implementing the prototype of monitoring natural environment.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現在、自然環境モニタリングのプロトタイプを実装中です。</a:t>
            </a: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We will evaluate the feasibility and effectiveness of the proposed system in our future work. 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ja-JP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今後の研究において、提案したシステムの実現可能性と有効性を評価していきます。</a:t>
            </a:r>
          </a:p>
          <a:p>
            <a:pPr algn="just"/>
            <a:endParaRPr lang="en-US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That’s all.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r>
              <a:rPr lang="en-US" altLang="ja-JP" sz="1800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Thank you for your attention.</a:t>
            </a:r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algn="just"/>
            <a:endParaRPr lang="ja-JP" altLang="ja-JP" sz="1800" kern="100" dirty="0"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C5397C-5E4D-42D3-BD53-F32ED8822CC1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6311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F6087E-E34F-0545-61AD-2212A254CA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ABDD8AA-384D-0B1D-B52D-6C2D86BAD1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A89B8AC-6FD8-50D2-DFC4-FAA7D0815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3B7CA-3168-463D-8759-9D9D16546452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B50E851-61DA-C29A-7628-BDF69E48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8E40D1-34E8-194B-E670-10DAF80CE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4300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B2BC11-689C-6ABA-7D10-E650F894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F3F34A5-CA7B-57DD-E0A8-22A327AF8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B2A378-38D8-2216-8A9B-4F0495F94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E279-9E85-4DD3-99D0-4222276E30F4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0FD929-1AED-D989-6855-5D2A66A88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F25F62D-3D64-19D7-A641-22D4EA9CA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5593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C09F8A6-4069-9B64-BEF5-0DB050E41D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149C088-13F4-197D-4C31-11882F2F4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757AA7-DEC8-C4D4-5604-C59095FB4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E0B2-6E8D-4E13-A5E5-C2D68721F9B1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0B1B22B-39C0-E0F6-123E-3E267A303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7E6174A-A655-C102-929C-106D52B40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5664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ED1F65-6556-4C4A-A8A6-3856AB85E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F9E113-7ED3-CF01-515C-54EE9DC41E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CB22654-FEF4-98EC-258E-D2C6B6AE0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E852B-A007-4B4E-8E20-FC43C691856B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CD296B-73F4-4C84-BD99-27ECD30AA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3091EE1-E6BD-272B-31C5-744DCBCE9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9064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6A7A2D-2D3C-8E37-0915-5549B2ECA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3BADD5-045E-8446-9F84-9B809AF26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C42A2D7-379C-B03D-5599-0B7970036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62DD-85EE-4424-BD5A-556B97EB6800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DB06A56-366B-5551-C529-41241E6E4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02AF92-44DD-4B8D-6F80-11911C7C4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8697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CDBAB1-F020-3816-44FA-7605025F3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10D2A5C-BFBB-4E49-CC2A-4F32A364F1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7BBB364-E454-3472-5DCA-AF0694983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426A196-0889-6E4D-7AA7-AA1292A60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9AF-3AB1-4638-9F07-F49325CD477F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ADD7CC-965D-DC10-B9D2-BF3F85DE3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B5B3F63-B681-E7AB-CA24-7A1BC040C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840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E9A705-F248-C024-1474-76AE54CBE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49E6C1C-A002-7289-CB4A-246AA1EED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CF7EC31-80B2-6E64-6710-1CCD48834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9F96791-EAC4-C66C-03ED-B86FE4BEAE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3CBBAD2-BBF9-3706-77F9-350CAC0609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B18BE68-F73B-8E4F-4A0B-7FFCC6D0F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EAED-2621-4A3B-A017-241F1F9C20FB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4350632-0DF3-04E1-D638-DD46AB034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9A63418-8D18-9E18-1349-243B97BE9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9523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CA33B6-5AF8-2DF9-CC4A-795E83585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8F137D2-9E9A-9776-BD49-4354D3F68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2E637-D6F0-45DE-BD41-7BCAFE4F7F48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0D4E06C-DF5F-38EF-F80C-C061E3670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2DA0C7D-D1D7-20A6-5835-C0866845C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373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938032D-1C34-3744-7116-7F667D2F7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C14BF-5364-4F25-81CC-3A56735EDB44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AB95952-AE6F-884F-B2DF-6FA5C9431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D59B355-6EA6-8A8F-D145-189F32E94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5270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1B68C9-C009-78C2-D5AB-6CAF4F1A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7AE7BC-9EE3-3155-7B61-DDD9E3815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8DE9F9C-0064-E9D3-44C8-775BDBC06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5ED844C-9D3B-C8F8-7673-1424BBA2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4523A-5551-4D93-BE42-26CADE53AF84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ECB8DC0-76BA-A005-AE4D-56A39A4A0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D60AEC3-7827-2F90-F58D-9CFDD42FB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3787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B629EE-5D50-E818-259F-C3D5BF2F3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077513E-E3F7-ADA0-C3A6-6125FFC0E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8F05D08-FB08-C34E-197A-F476D7BA5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5A0A989-F293-5E0D-C770-B9B6EDD62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72F09-356B-4478-A5B4-D6BA199A881C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C21DEA1-602B-8464-4F46-5AD235638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E154552-3F21-2E70-1425-2F372908D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7407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67DD194-91DE-DEC6-E5C1-DF283AC91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933"/>
            <a:ext cx="10515600" cy="5662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9884354-8D22-052F-DBEA-3EEB037DE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03867"/>
            <a:ext cx="10515600" cy="4873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070CB6F-9384-6058-16E9-33F9B637F0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10F83-B8E8-4F8D-9FCB-EB64891C6392}" type="datetime1">
              <a:rPr kumimoji="1" lang="ja-JP" altLang="en-US" smtClean="0"/>
              <a:t>2023/8/25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7293A8B-F733-03C1-C991-3ABB4E592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068959-0884-2020-5CB0-52BD53C4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E53B9D08-5745-46B2-8B49-F97373C805A4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29121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sv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ACB0D99-9FA9-ADF4-4FF1-5F5802BCE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9924" y="701572"/>
            <a:ext cx="11192153" cy="2925173"/>
          </a:xfrm>
          <a:solidFill>
            <a:schemeClr val="tx2"/>
          </a:solidFill>
          <a:ln>
            <a:solidFill>
              <a:srgbClr val="243F70"/>
            </a:solidFill>
          </a:ln>
        </p:spPr>
        <p:txBody>
          <a:bodyPr anchor="ctr">
            <a:normAutofit fontScale="90000"/>
          </a:bodyPr>
          <a:lstStyle/>
          <a:p>
            <a:pPr algn="l"/>
            <a:r>
              <a:rPr lang="en-US" altLang="ja-JP" sz="4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KIS2023 Poster session</a:t>
            </a:r>
            <a:br>
              <a:rPr lang="en-US" altLang="ja-JP" sz="4400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br>
              <a:rPr lang="en-US" altLang="ja-JP" sz="4400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r>
              <a:rPr lang="en-US" altLang="ja-JP" sz="440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Autoencoder-Based feature extraction</a:t>
            </a:r>
            <a:br>
              <a:rPr lang="en-US" altLang="ja-JP" sz="440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</a:br>
            <a:r>
              <a:rPr lang="en-US" altLang="ja-JP" sz="440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for scene search in Live nature camera</a:t>
            </a:r>
            <a:endParaRPr kumimoji="1" lang="ja-JP" altLang="en-US" sz="4400" dirty="0">
              <a:solidFill>
                <a:schemeClr val="accent6">
                  <a:lumMod val="20000"/>
                  <a:lumOff val="8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D0E22EF-BF52-D166-F258-7A5B0706B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4972" y="4572000"/>
            <a:ext cx="10827103" cy="1828800"/>
          </a:xfrm>
        </p:spPr>
        <p:txBody>
          <a:bodyPr anchor="ctr">
            <a:noAutofit/>
          </a:bodyPr>
          <a:lstStyle/>
          <a:p>
            <a:pPr algn="l"/>
            <a:r>
              <a:rPr kumimoji="1" lang="en-US" altLang="ja-JP" sz="2800" dirty="0" err="1">
                <a:latin typeface="Arial Black" panose="020B0A04020102020204" pitchFamily="34" charset="0"/>
              </a:rPr>
              <a:t>Yukito</a:t>
            </a:r>
            <a:r>
              <a:rPr kumimoji="1" lang="en-US" altLang="ja-JP" sz="2800" dirty="0">
                <a:latin typeface="Arial Black" panose="020B0A04020102020204" pitchFamily="34" charset="0"/>
              </a:rPr>
              <a:t> SEO</a:t>
            </a:r>
            <a:endParaRPr lang="en-US" altLang="ja-JP" sz="2800" dirty="0">
              <a:latin typeface="Arial Black" panose="020B0A04020102020204" pitchFamily="34" charset="0"/>
            </a:endParaRPr>
          </a:p>
          <a:p>
            <a:pPr algn="l"/>
            <a:r>
              <a:rPr lang="en-US" altLang="ja-JP" sz="2800" dirty="0">
                <a:latin typeface="Arial Black" panose="020B0A04020102020204" pitchFamily="34" charset="0"/>
              </a:rPr>
              <a:t>Department of information Engineering at KAIT</a:t>
            </a:r>
          </a:p>
          <a:p>
            <a:pPr algn="l"/>
            <a:r>
              <a:rPr lang="en-US" altLang="ja-JP" sz="2800" dirty="0">
                <a:latin typeface="Arial Black" panose="020B0A04020102020204" pitchFamily="34" charset="0"/>
              </a:rPr>
              <a:t>Mail: s2021065@cco.Kanagawa-it.ac.jp</a:t>
            </a:r>
            <a:endParaRPr kumimoji="1" lang="ja-JP" altLang="en-US" sz="2800" dirty="0">
              <a:latin typeface="Arial Black" panose="020B0A04020102020204" pitchFamily="34" charset="0"/>
            </a:endParaRP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6E25529C-2295-B123-C7A5-24202FD42E22}"/>
              </a:ext>
            </a:extLst>
          </p:cNvPr>
          <p:cNvCxnSpPr/>
          <p:nvPr/>
        </p:nvCxnSpPr>
        <p:spPr>
          <a:xfrm>
            <a:off x="826853" y="4572000"/>
            <a:ext cx="0" cy="1828800"/>
          </a:xfrm>
          <a:prstGeom prst="line">
            <a:avLst/>
          </a:prstGeom>
          <a:ln w="76200">
            <a:solidFill>
              <a:srgbClr val="243F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0BCCF7-854C-12C3-6511-F617CDBB9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2403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5D373001-89B6-EB0C-7B79-5F4DDACC971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7459EAF-E058-ECC3-35A0-9B336279106B}"/>
              </a:ext>
            </a:extLst>
          </p:cNvPr>
          <p:cNvSpPr/>
          <p:nvPr/>
        </p:nvSpPr>
        <p:spPr>
          <a:xfrm>
            <a:off x="838200" y="76200"/>
            <a:ext cx="10515600" cy="889000"/>
          </a:xfrm>
          <a:prstGeom prst="rect">
            <a:avLst/>
          </a:prstGeom>
          <a:solidFill>
            <a:srgbClr val="243F7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0443E0F-92F5-73B7-52C6-0A1F3AF1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76200"/>
            <a:ext cx="11294534" cy="889000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  <a:latin typeface="Arial Black" panose="020B0A04020102020204" pitchFamily="34" charset="0"/>
              </a:rPr>
              <a:t>Problem</a:t>
            </a:r>
            <a:endParaRPr kumimoji="1" lang="ja-JP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BB146A5-8F44-5D69-5669-9181754EE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3" y="1066802"/>
            <a:ext cx="11294534" cy="1100666"/>
          </a:xfrm>
          <a:solidFill>
            <a:schemeClr val="accent2">
              <a:lumMod val="20000"/>
              <a:lumOff val="80000"/>
              <a:alpha val="95000"/>
            </a:schemeClr>
          </a:solidFill>
          <a:ln w="76200">
            <a:solidFill>
              <a:srgbClr val="C00000"/>
            </a:solidFill>
          </a:ln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en-US" altLang="ja-JP" sz="3200" b="1" dirty="0">
                <a:latin typeface="Arial" panose="020B0604020202020204" pitchFamily="34" charset="0"/>
                <a:cs typeface="Arial" panose="020B0604020202020204" pitchFamily="34" charset="0"/>
              </a:rPr>
              <a:t>Global importance of earth observation is increasing</a:t>
            </a:r>
          </a:p>
          <a:p>
            <a:pPr marL="457200" lvl="1" indent="0" algn="ctr">
              <a:buNone/>
            </a:pPr>
            <a:r>
              <a:rPr lang="en-US" altLang="ja-JP" b="1" dirty="0">
                <a:latin typeface="Arial" panose="020B0604020202020204" pitchFamily="34" charset="0"/>
                <a:cs typeface="Arial" panose="020B0604020202020204" pitchFamily="34" charset="0"/>
              </a:rPr>
              <a:t>Nature disasters are occurring due to global climate change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BAA9B6B7-C00A-D423-8EA0-0245D4AF78CB}"/>
              </a:ext>
            </a:extLst>
          </p:cNvPr>
          <p:cNvCxnSpPr/>
          <p:nvPr/>
        </p:nvCxnSpPr>
        <p:spPr>
          <a:xfrm>
            <a:off x="838200" y="846667"/>
            <a:ext cx="10515600" cy="0"/>
          </a:xfrm>
          <a:prstGeom prst="lin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D4A077C2-E235-3F7E-9874-CABD1F7DC83E}"/>
              </a:ext>
            </a:extLst>
          </p:cNvPr>
          <p:cNvSpPr txBox="1">
            <a:spLocks/>
          </p:cNvSpPr>
          <p:nvPr/>
        </p:nvSpPr>
        <p:spPr>
          <a:xfrm>
            <a:off x="448733" y="5270500"/>
            <a:ext cx="11294534" cy="1481665"/>
          </a:xfrm>
          <a:prstGeom prst="rect">
            <a:avLst/>
          </a:prstGeom>
          <a:solidFill>
            <a:schemeClr val="accent6">
              <a:lumMod val="20000"/>
              <a:lumOff val="80000"/>
              <a:alpha val="95000"/>
            </a:schemeClr>
          </a:solidFill>
          <a:ln w="76200">
            <a:solidFill>
              <a:srgbClr val="00B050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3200" b="1" u="sng" dirty="0">
                <a:latin typeface="Arial" panose="020B0604020202020204" pitchFamily="34" charset="0"/>
                <a:cs typeface="Arial" panose="020B0604020202020204" pitchFamily="34" charset="0"/>
              </a:rPr>
              <a:t>we are researching a system that can efficiently search scenes by </a:t>
            </a:r>
            <a:r>
              <a:rPr lang="en-US" altLang="ja-JP" sz="3200" b="1" u="sng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image features</a:t>
            </a:r>
            <a:r>
              <a:rPr lang="en-US" altLang="ja-JP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ja-JP" sz="3200" b="1" u="sng" dirty="0"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US" altLang="ja-JP" sz="3200" b="1" u="sng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Live cameras</a:t>
            </a:r>
            <a:r>
              <a:rPr lang="en-US" altLang="ja-JP" sz="3200" b="1" u="sng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altLang="ja-JP" sz="3200" b="1" u="sng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Autoencoder</a:t>
            </a:r>
            <a:r>
              <a:rPr lang="en-US" altLang="ja-JP" sz="3200" b="1" u="sng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ja-JP" altLang="en-US" sz="32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矢印: 右 11">
            <a:extLst>
              <a:ext uri="{FF2B5EF4-FFF2-40B4-BE49-F238E27FC236}">
                <a16:creationId xmlns:a16="http://schemas.microsoft.com/office/drawing/2014/main" id="{79FE5B5E-0227-199C-C5D2-EBAB441CBE6D}"/>
              </a:ext>
            </a:extLst>
          </p:cNvPr>
          <p:cNvSpPr/>
          <p:nvPr/>
        </p:nvSpPr>
        <p:spPr>
          <a:xfrm>
            <a:off x="5675870" y="3168651"/>
            <a:ext cx="840259" cy="127898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E94092C-1422-A32A-C109-D0CEA36106F4}"/>
              </a:ext>
            </a:extLst>
          </p:cNvPr>
          <p:cNvSpPr/>
          <p:nvPr/>
        </p:nvSpPr>
        <p:spPr>
          <a:xfrm>
            <a:off x="7053533" y="2341037"/>
            <a:ext cx="4601062" cy="2823628"/>
          </a:xfrm>
          <a:prstGeom prst="rect">
            <a:avLst/>
          </a:prstGeom>
          <a:solidFill>
            <a:schemeClr val="lt1">
              <a:alpha val="5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0BDAC70-60B3-B412-083B-B59353A0EE3E}"/>
              </a:ext>
            </a:extLst>
          </p:cNvPr>
          <p:cNvSpPr/>
          <p:nvPr/>
        </p:nvSpPr>
        <p:spPr>
          <a:xfrm>
            <a:off x="537404" y="2341037"/>
            <a:ext cx="4601062" cy="2823628"/>
          </a:xfrm>
          <a:prstGeom prst="rect">
            <a:avLst/>
          </a:prstGeom>
          <a:solidFill>
            <a:schemeClr val="lt1">
              <a:alpha val="5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" name="図 19" descr="アプリケーション&#10;&#10;自動的に生成された説明">
            <a:extLst>
              <a:ext uri="{FF2B5EF4-FFF2-40B4-BE49-F238E27FC236}">
                <a16:creationId xmlns:a16="http://schemas.microsoft.com/office/drawing/2014/main" id="{2530B49F-923F-BF6A-8C1C-6F3F01D85C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863" y="2481264"/>
            <a:ext cx="2081781" cy="2081781"/>
          </a:xfrm>
          <a:prstGeom prst="rect">
            <a:avLst/>
          </a:prstGeom>
        </p:spPr>
      </p:pic>
      <p:pic>
        <p:nvPicPr>
          <p:cNvPr id="22" name="図 21" descr="暗い, 座る, ノートパソコン, コンピュータ が含まれている画像&#10;&#10;自動的に生成された説明">
            <a:extLst>
              <a:ext uri="{FF2B5EF4-FFF2-40B4-BE49-F238E27FC236}">
                <a16:creationId xmlns:a16="http://schemas.microsoft.com/office/drawing/2014/main" id="{087B5366-94A3-3D7D-91DC-7876FD195C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054" y="2263632"/>
            <a:ext cx="1932241" cy="1449482"/>
          </a:xfrm>
          <a:prstGeom prst="rect">
            <a:avLst/>
          </a:prstGeom>
        </p:spPr>
      </p:pic>
      <p:pic>
        <p:nvPicPr>
          <p:cNvPr id="24" name="図 23" descr="アイコン&#10;&#10;自動的に生成された説明">
            <a:extLst>
              <a:ext uri="{FF2B5EF4-FFF2-40B4-BE49-F238E27FC236}">
                <a16:creationId xmlns:a16="http://schemas.microsoft.com/office/drawing/2014/main" id="{99D72C15-1143-615D-23CC-C0D8E8ACA7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69" y="3147507"/>
            <a:ext cx="886884" cy="1289052"/>
          </a:xfrm>
          <a:prstGeom prst="rect">
            <a:avLst/>
          </a:prstGeom>
        </p:spPr>
      </p:pic>
      <p:pic>
        <p:nvPicPr>
          <p:cNvPr id="26" name="図 25" descr="アイコン&#10;&#10;自動的に生成された説明">
            <a:extLst>
              <a:ext uri="{FF2B5EF4-FFF2-40B4-BE49-F238E27FC236}">
                <a16:creationId xmlns:a16="http://schemas.microsoft.com/office/drawing/2014/main" id="{2AABA264-6F66-344B-89BD-5CB7FB1EF4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090" y="3522155"/>
            <a:ext cx="1128586" cy="1128586"/>
          </a:xfrm>
          <a:prstGeom prst="rect">
            <a:avLst/>
          </a:prstGeom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EA87D0B8-57D2-9EBB-FAA5-DC560C5BE5D2}"/>
              </a:ext>
            </a:extLst>
          </p:cNvPr>
          <p:cNvSpPr txBox="1"/>
          <p:nvPr/>
        </p:nvSpPr>
        <p:spPr>
          <a:xfrm>
            <a:off x="1041611" y="4540707"/>
            <a:ext cx="3803542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latin typeface="Arial Rounded MT Bold" panose="020F0704030504030204" pitchFamily="34" charset="0"/>
              </a:rPr>
              <a:t>various observations</a:t>
            </a:r>
            <a:endParaRPr kumimoji="1" lang="ja-JP" altLang="en-US" sz="2800" dirty="0">
              <a:latin typeface="Arial Rounded MT Bold" panose="020F0704030504030204" pitchFamily="34" charset="0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F4BC6D6-8F11-B6CB-3A49-2D01E9D37E5C}"/>
              </a:ext>
            </a:extLst>
          </p:cNvPr>
          <p:cNvSpPr txBox="1"/>
          <p:nvPr/>
        </p:nvSpPr>
        <p:spPr>
          <a:xfrm>
            <a:off x="4946902" y="2480703"/>
            <a:ext cx="2298193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ja-JP" sz="2800" dirty="0">
                <a:latin typeface="Arial Rounded MT Bold" panose="020F0704030504030204" pitchFamily="34" charset="0"/>
              </a:rPr>
              <a:t>A lot of data</a:t>
            </a:r>
            <a:endParaRPr kumimoji="1" lang="ja-JP" altLang="en-US" sz="2800" dirty="0">
              <a:latin typeface="Arial Rounded MT Bold" panose="020F0704030504030204" pitchFamily="34" charset="0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D2DF3B61-3BE4-E820-0F79-EC55C42F406D}"/>
              </a:ext>
            </a:extLst>
          </p:cNvPr>
          <p:cNvSpPr txBox="1"/>
          <p:nvPr/>
        </p:nvSpPr>
        <p:spPr>
          <a:xfrm>
            <a:off x="7719097" y="4540707"/>
            <a:ext cx="3269934" cy="52322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latin typeface="Arial Rounded MT Bold" panose="020F0704030504030204" pitchFamily="34" charset="0"/>
              </a:rPr>
              <a:t>Difficult to se</a:t>
            </a:r>
            <a:r>
              <a:rPr lang="en-US" altLang="ja-JP" sz="2800" dirty="0">
                <a:latin typeface="Arial Rounded MT Bold" panose="020F0704030504030204" pitchFamily="34" charset="0"/>
              </a:rPr>
              <a:t>arch</a:t>
            </a:r>
            <a:endParaRPr kumimoji="1" lang="ja-JP" altLang="en-US" sz="2800" dirty="0">
              <a:latin typeface="Arial Rounded MT Bold" panose="020F0704030504030204" pitchFamily="34" charset="0"/>
            </a:endParaRPr>
          </a:p>
        </p:txBody>
      </p: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ACF8F155-6A0B-A506-6C9C-725F8258D18C}"/>
              </a:ext>
            </a:extLst>
          </p:cNvPr>
          <p:cNvGrpSpPr/>
          <p:nvPr/>
        </p:nvGrpSpPr>
        <p:grpSpPr>
          <a:xfrm>
            <a:off x="8155628" y="3073857"/>
            <a:ext cx="914401" cy="941918"/>
            <a:chOff x="8039327" y="3046339"/>
            <a:chExt cx="914401" cy="941918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AAD3CC28-E77C-55F8-C096-D05AE500A038}"/>
                </a:ext>
              </a:extLst>
            </p:cNvPr>
            <p:cNvSpPr/>
            <p:nvPr/>
          </p:nvSpPr>
          <p:spPr>
            <a:xfrm>
              <a:off x="8039327" y="3046339"/>
              <a:ext cx="914401" cy="893152"/>
            </a:xfrm>
            <a:prstGeom prst="rect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35" name="グラフィックス 34" descr="農業 単色塗りつぶし">
              <a:extLst>
                <a:ext uri="{FF2B5EF4-FFF2-40B4-BE49-F238E27FC236}">
                  <a16:creationId xmlns:a16="http://schemas.microsoft.com/office/drawing/2014/main" id="{199D1CBD-E57C-C4C8-6DE5-022C4D15C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039327" y="3073857"/>
              <a:ext cx="914401" cy="914400"/>
            </a:xfrm>
            <a:prstGeom prst="rect">
              <a:avLst/>
            </a:prstGeom>
          </p:spPr>
        </p:pic>
      </p:grp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189C64F2-D4DD-68D5-9F2C-1C267BC0C054}"/>
              </a:ext>
            </a:extLst>
          </p:cNvPr>
          <p:cNvGrpSpPr/>
          <p:nvPr/>
        </p:nvGrpSpPr>
        <p:grpSpPr>
          <a:xfrm>
            <a:off x="9177862" y="3073857"/>
            <a:ext cx="914401" cy="941918"/>
            <a:chOff x="8039327" y="3046339"/>
            <a:chExt cx="914401" cy="941918"/>
          </a:xfrm>
        </p:grpSpPr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F290305-14CE-CFDE-ADC6-E9370FEB5592}"/>
                </a:ext>
              </a:extLst>
            </p:cNvPr>
            <p:cNvSpPr/>
            <p:nvPr/>
          </p:nvSpPr>
          <p:spPr>
            <a:xfrm>
              <a:off x="8039327" y="3046339"/>
              <a:ext cx="914401" cy="893152"/>
            </a:xfrm>
            <a:prstGeom prst="rect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5" name="グラフィックス 54" descr="農業 単色塗りつぶし">
              <a:extLst>
                <a:ext uri="{FF2B5EF4-FFF2-40B4-BE49-F238E27FC236}">
                  <a16:creationId xmlns:a16="http://schemas.microsoft.com/office/drawing/2014/main" id="{98B71ED2-D542-D364-4F47-3EEF95FFE4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039327" y="3073857"/>
              <a:ext cx="914401" cy="914400"/>
            </a:xfrm>
            <a:prstGeom prst="rect">
              <a:avLst/>
            </a:prstGeom>
          </p:spPr>
        </p:pic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AED74AFF-B7D1-5CEE-1557-247D8F66E52C}"/>
              </a:ext>
            </a:extLst>
          </p:cNvPr>
          <p:cNvGrpSpPr/>
          <p:nvPr/>
        </p:nvGrpSpPr>
        <p:grpSpPr>
          <a:xfrm>
            <a:off x="8308028" y="3226257"/>
            <a:ext cx="914401" cy="941918"/>
            <a:chOff x="8039327" y="3046339"/>
            <a:chExt cx="914401" cy="941918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5E1A8B75-BC04-C332-0BE8-BCE564114EBE}"/>
                </a:ext>
              </a:extLst>
            </p:cNvPr>
            <p:cNvSpPr/>
            <p:nvPr/>
          </p:nvSpPr>
          <p:spPr>
            <a:xfrm>
              <a:off x="8039327" y="3046339"/>
              <a:ext cx="914401" cy="893152"/>
            </a:xfrm>
            <a:prstGeom prst="rect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64" name="グラフィックス 63" descr="農業 単色塗りつぶし">
              <a:extLst>
                <a:ext uri="{FF2B5EF4-FFF2-40B4-BE49-F238E27FC236}">
                  <a16:creationId xmlns:a16="http://schemas.microsoft.com/office/drawing/2014/main" id="{C77CE5FB-6B72-9F6A-6A61-D9E05BE371B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039327" y="3073857"/>
              <a:ext cx="914401" cy="914400"/>
            </a:xfrm>
            <a:prstGeom prst="rect">
              <a:avLst/>
            </a:prstGeom>
          </p:spPr>
        </p:pic>
      </p:grp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FE2E0BBF-9C09-0480-CBF3-4091A41EB7A8}"/>
              </a:ext>
            </a:extLst>
          </p:cNvPr>
          <p:cNvGrpSpPr/>
          <p:nvPr/>
        </p:nvGrpSpPr>
        <p:grpSpPr>
          <a:xfrm>
            <a:off x="9330262" y="3226257"/>
            <a:ext cx="914401" cy="941918"/>
            <a:chOff x="8039327" y="3046339"/>
            <a:chExt cx="914401" cy="941918"/>
          </a:xfrm>
        </p:grpSpPr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B47DD0CF-492F-7FB8-DE2C-FE47EA626843}"/>
                </a:ext>
              </a:extLst>
            </p:cNvPr>
            <p:cNvSpPr/>
            <p:nvPr/>
          </p:nvSpPr>
          <p:spPr>
            <a:xfrm>
              <a:off x="8039327" y="3046339"/>
              <a:ext cx="914401" cy="893152"/>
            </a:xfrm>
            <a:prstGeom prst="rect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67" name="グラフィックス 66" descr="農業 単色塗りつぶし">
              <a:extLst>
                <a:ext uri="{FF2B5EF4-FFF2-40B4-BE49-F238E27FC236}">
                  <a16:creationId xmlns:a16="http://schemas.microsoft.com/office/drawing/2014/main" id="{C78F32FB-B8FD-E2F4-8284-47D4F2A25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039327" y="3073857"/>
              <a:ext cx="914401" cy="914400"/>
            </a:xfrm>
            <a:prstGeom prst="rect">
              <a:avLst/>
            </a:prstGeom>
          </p:spPr>
        </p:pic>
      </p:grpSp>
      <p:grpSp>
        <p:nvGrpSpPr>
          <p:cNvPr id="68" name="グループ化 67">
            <a:extLst>
              <a:ext uri="{FF2B5EF4-FFF2-40B4-BE49-F238E27FC236}">
                <a16:creationId xmlns:a16="http://schemas.microsoft.com/office/drawing/2014/main" id="{30E1F7EC-5021-0832-099D-BE0C15F77716}"/>
              </a:ext>
            </a:extLst>
          </p:cNvPr>
          <p:cNvGrpSpPr/>
          <p:nvPr/>
        </p:nvGrpSpPr>
        <p:grpSpPr>
          <a:xfrm>
            <a:off x="8460428" y="3378657"/>
            <a:ext cx="914401" cy="941918"/>
            <a:chOff x="8039327" y="3046339"/>
            <a:chExt cx="914401" cy="941918"/>
          </a:xfrm>
        </p:grpSpPr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6618EA21-9FDB-C4D9-5B9A-FD5E90381007}"/>
                </a:ext>
              </a:extLst>
            </p:cNvPr>
            <p:cNvSpPr/>
            <p:nvPr/>
          </p:nvSpPr>
          <p:spPr>
            <a:xfrm>
              <a:off x="8039327" y="3046339"/>
              <a:ext cx="914401" cy="893152"/>
            </a:xfrm>
            <a:prstGeom prst="rect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70" name="グラフィックス 69" descr="農業 単色塗りつぶし">
              <a:extLst>
                <a:ext uri="{FF2B5EF4-FFF2-40B4-BE49-F238E27FC236}">
                  <a16:creationId xmlns:a16="http://schemas.microsoft.com/office/drawing/2014/main" id="{C9E7B4ED-FDB4-BE4F-27A0-D42C1B2E9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039327" y="3073857"/>
              <a:ext cx="914401" cy="914400"/>
            </a:xfrm>
            <a:prstGeom prst="rect">
              <a:avLst/>
            </a:prstGeom>
          </p:spPr>
        </p:pic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0D2C92D2-F188-1CE9-1928-7CDD164CF66E}"/>
              </a:ext>
            </a:extLst>
          </p:cNvPr>
          <p:cNvGrpSpPr/>
          <p:nvPr/>
        </p:nvGrpSpPr>
        <p:grpSpPr>
          <a:xfrm>
            <a:off x="9482662" y="3378657"/>
            <a:ext cx="914401" cy="941918"/>
            <a:chOff x="8039327" y="3046339"/>
            <a:chExt cx="914401" cy="941918"/>
          </a:xfrm>
        </p:grpSpPr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8B626418-C8E0-0F64-61BD-11D15ADB34C6}"/>
                </a:ext>
              </a:extLst>
            </p:cNvPr>
            <p:cNvSpPr/>
            <p:nvPr/>
          </p:nvSpPr>
          <p:spPr>
            <a:xfrm>
              <a:off x="8039327" y="3046339"/>
              <a:ext cx="914401" cy="893152"/>
            </a:xfrm>
            <a:prstGeom prst="rect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73" name="グラフィックス 72" descr="農業 単色塗りつぶし">
              <a:extLst>
                <a:ext uri="{FF2B5EF4-FFF2-40B4-BE49-F238E27FC236}">
                  <a16:creationId xmlns:a16="http://schemas.microsoft.com/office/drawing/2014/main" id="{66F42FE3-DBD3-DFE3-81C9-FEFD253B3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039327" y="3073857"/>
              <a:ext cx="914401" cy="914400"/>
            </a:xfrm>
            <a:prstGeom prst="rect">
              <a:avLst/>
            </a:prstGeom>
          </p:spPr>
        </p:pic>
      </p:grp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F3911D55-58E6-8047-AA48-C03824146BA9}"/>
              </a:ext>
            </a:extLst>
          </p:cNvPr>
          <p:cNvSpPr txBox="1"/>
          <p:nvPr/>
        </p:nvSpPr>
        <p:spPr>
          <a:xfrm>
            <a:off x="8363661" y="2479556"/>
            <a:ext cx="1705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latin typeface="Arial Black" panose="020B0A04020102020204" pitchFamily="34" charset="0"/>
              </a:rPr>
              <a:t>No tags</a:t>
            </a:r>
            <a:endParaRPr kumimoji="1" lang="ja-JP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75" name="スライド番号プレースホルダー 74">
            <a:extLst>
              <a:ext uri="{FF2B5EF4-FFF2-40B4-BE49-F238E27FC236}">
                <a16:creationId xmlns:a16="http://schemas.microsoft.com/office/drawing/2014/main" id="{EDD943D1-B15A-34A1-93CD-FEBA836B0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6110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A5038D2-35E3-CE8D-25B9-95FC9D9ECD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E94092C-1422-A32A-C109-D0CEA36106F4}"/>
              </a:ext>
            </a:extLst>
          </p:cNvPr>
          <p:cNvSpPr/>
          <p:nvPr/>
        </p:nvSpPr>
        <p:spPr>
          <a:xfrm>
            <a:off x="281200" y="1566766"/>
            <a:ext cx="11629597" cy="50033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2" name="四角形: 角を丸くする 41">
            <a:extLst>
              <a:ext uri="{FF2B5EF4-FFF2-40B4-BE49-F238E27FC236}">
                <a16:creationId xmlns:a16="http://schemas.microsoft.com/office/drawing/2014/main" id="{AD9BCF47-CFA4-8657-7294-FAAA005B18A4}"/>
              </a:ext>
            </a:extLst>
          </p:cNvPr>
          <p:cNvSpPr/>
          <p:nvPr/>
        </p:nvSpPr>
        <p:spPr>
          <a:xfrm>
            <a:off x="6400800" y="3304442"/>
            <a:ext cx="1701348" cy="2397467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7459EAF-E058-ECC3-35A0-9B336279106B}"/>
              </a:ext>
            </a:extLst>
          </p:cNvPr>
          <p:cNvSpPr/>
          <p:nvPr/>
        </p:nvSpPr>
        <p:spPr>
          <a:xfrm>
            <a:off x="838200" y="76200"/>
            <a:ext cx="10515600" cy="889000"/>
          </a:xfrm>
          <a:prstGeom prst="rect">
            <a:avLst/>
          </a:prstGeom>
          <a:solidFill>
            <a:srgbClr val="243F7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0443E0F-92F5-73B7-52C6-0A1F3AF1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76200"/>
            <a:ext cx="11294534" cy="889000"/>
          </a:xfrm>
        </p:spPr>
        <p:txBody>
          <a:bodyPr>
            <a:norm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  <a:latin typeface="Arial Black" panose="020B0A04020102020204" pitchFamily="34" charset="0"/>
              </a:rPr>
              <a:t>Propose methods</a:t>
            </a:r>
            <a:endParaRPr kumimoji="1" lang="ja-JP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BB146A5-8F44-5D69-5669-9181754EE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3" y="1156091"/>
            <a:ext cx="11294534" cy="668082"/>
          </a:xfrm>
          <a:solidFill>
            <a:schemeClr val="accent3">
              <a:lumMod val="20000"/>
              <a:lumOff val="80000"/>
            </a:schemeClr>
          </a:solidFill>
          <a:ln w="76200">
            <a:solidFill>
              <a:srgbClr val="0070C0"/>
            </a:solidFill>
          </a:ln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en-US" altLang="ja-JP" sz="3000" b="1" dirty="0">
                <a:latin typeface="Arial" panose="020B0604020202020204" pitchFamily="34" charset="0"/>
                <a:cs typeface="Arial" panose="020B0604020202020204" pitchFamily="34" charset="0"/>
              </a:rPr>
              <a:t>Scene retrieval using image features and indexing methods</a:t>
            </a: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BAA9B6B7-C00A-D423-8EA0-0245D4AF78CB}"/>
              </a:ext>
            </a:extLst>
          </p:cNvPr>
          <p:cNvCxnSpPr/>
          <p:nvPr/>
        </p:nvCxnSpPr>
        <p:spPr>
          <a:xfrm>
            <a:off x="838200" y="846667"/>
            <a:ext cx="10515600" cy="0"/>
          </a:xfrm>
          <a:prstGeom prst="lin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D2DF3B61-3BE4-E820-0F79-EC55C42F406D}"/>
              </a:ext>
            </a:extLst>
          </p:cNvPr>
          <p:cNvSpPr txBox="1"/>
          <p:nvPr/>
        </p:nvSpPr>
        <p:spPr>
          <a:xfrm>
            <a:off x="470646" y="2093376"/>
            <a:ext cx="2399388" cy="52322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2800" dirty="0">
                <a:latin typeface="Arial Rounded MT Bold" panose="020F0704030504030204" pitchFamily="34" charset="0"/>
              </a:rPr>
              <a:t>Input image</a:t>
            </a:r>
            <a:endParaRPr kumimoji="1" lang="ja-JP" altLang="en-US" sz="2800" dirty="0">
              <a:latin typeface="Arial Rounded MT Bold" panose="020F0704030504030204" pitchFamily="34" charset="0"/>
            </a:endParaRPr>
          </a:p>
        </p:txBody>
      </p:sp>
      <p:sp>
        <p:nvSpPr>
          <p:cNvPr id="15" name="矢印: 右 14">
            <a:extLst>
              <a:ext uri="{FF2B5EF4-FFF2-40B4-BE49-F238E27FC236}">
                <a16:creationId xmlns:a16="http://schemas.microsoft.com/office/drawing/2014/main" id="{02D2A7FF-3167-96D4-A998-D15127DE4F0C}"/>
              </a:ext>
            </a:extLst>
          </p:cNvPr>
          <p:cNvSpPr/>
          <p:nvPr/>
        </p:nvSpPr>
        <p:spPr>
          <a:xfrm>
            <a:off x="3147799" y="3821338"/>
            <a:ext cx="840259" cy="127898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568FE1D2-D262-A984-4736-5C82DC9A9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82" y="3127024"/>
            <a:ext cx="2261039" cy="1695779"/>
          </a:xfrm>
          <a:prstGeom prst="rect">
            <a:avLst/>
          </a:prstGeom>
        </p:spPr>
      </p:pic>
      <p:sp>
        <p:nvSpPr>
          <p:cNvPr id="18" name="矢印: 右 17">
            <a:extLst>
              <a:ext uri="{FF2B5EF4-FFF2-40B4-BE49-F238E27FC236}">
                <a16:creationId xmlns:a16="http://schemas.microsoft.com/office/drawing/2014/main" id="{20A02371-F874-88B9-FC33-5A53C2AE5AA3}"/>
              </a:ext>
            </a:extLst>
          </p:cNvPr>
          <p:cNvSpPr/>
          <p:nvPr/>
        </p:nvSpPr>
        <p:spPr>
          <a:xfrm>
            <a:off x="8327048" y="3782411"/>
            <a:ext cx="840259" cy="127898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734179D-C569-B7C7-8D11-C957887FF75F}"/>
              </a:ext>
            </a:extLst>
          </p:cNvPr>
          <p:cNvSpPr txBox="1"/>
          <p:nvPr/>
        </p:nvSpPr>
        <p:spPr>
          <a:xfrm>
            <a:off x="9041371" y="2109957"/>
            <a:ext cx="2627579" cy="52322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ja-JP" sz="2800" dirty="0">
                <a:latin typeface="Arial Rounded MT Bold" panose="020F0704030504030204" pitchFamily="34" charset="0"/>
              </a:rPr>
              <a:t>feature vector</a:t>
            </a:r>
            <a:endParaRPr kumimoji="1" lang="ja-JP" altLang="en-US" sz="2800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21" name="表 22">
            <a:extLst>
              <a:ext uri="{FF2B5EF4-FFF2-40B4-BE49-F238E27FC236}">
                <a16:creationId xmlns:a16="http://schemas.microsoft.com/office/drawing/2014/main" id="{7493B112-0AFB-CB50-E116-0719AA873B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864036"/>
              </p:ext>
            </p:extLst>
          </p:nvPr>
        </p:nvGraphicFramePr>
        <p:xfrm>
          <a:off x="10129737" y="2998375"/>
          <a:ext cx="553972" cy="2924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3972">
                  <a:extLst>
                    <a:ext uri="{9D8B030D-6E8A-4147-A177-3AD203B41FA5}">
                      <a16:colId xmlns:a16="http://schemas.microsoft.com/office/drawing/2014/main" val="1102747961"/>
                    </a:ext>
                  </a:extLst>
                </a:gridCol>
              </a:tblGrid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396650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36093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822714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017880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703716"/>
                  </a:ext>
                </a:extLst>
              </a:tr>
            </a:tbl>
          </a:graphicData>
        </a:graphic>
      </p:graphicFrame>
      <p:sp>
        <p:nvSpPr>
          <p:cNvPr id="44" name="四角形: 角を丸くする 43">
            <a:extLst>
              <a:ext uri="{FF2B5EF4-FFF2-40B4-BE49-F238E27FC236}">
                <a16:creationId xmlns:a16="http://schemas.microsoft.com/office/drawing/2014/main" id="{E7BDF95A-B374-0502-4626-E0036C780A5C}"/>
              </a:ext>
            </a:extLst>
          </p:cNvPr>
          <p:cNvSpPr/>
          <p:nvPr/>
        </p:nvSpPr>
        <p:spPr>
          <a:xfrm>
            <a:off x="4107543" y="2381144"/>
            <a:ext cx="4096401" cy="3553226"/>
          </a:xfrm>
          <a:prstGeom prst="roundRect">
            <a:avLst>
              <a:gd name="adj" fmla="val 6659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24A06867-B7FF-C553-CBE4-5E95D1E21FE0}"/>
              </a:ext>
            </a:extLst>
          </p:cNvPr>
          <p:cNvSpPr txBox="1"/>
          <p:nvPr/>
        </p:nvSpPr>
        <p:spPr>
          <a:xfrm>
            <a:off x="4334105" y="2087254"/>
            <a:ext cx="3523785" cy="95410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latin typeface="Arial Rounded MT Bold" panose="020F0704030504030204" pitchFamily="34" charset="0"/>
              </a:rPr>
              <a:t>The encoding part </a:t>
            </a:r>
          </a:p>
          <a:p>
            <a:r>
              <a:rPr kumimoji="1" lang="en-US" altLang="ja-JP" sz="2800" dirty="0">
                <a:latin typeface="Arial Rounded MT Bold" panose="020F0704030504030204" pitchFamily="34" charset="0"/>
              </a:rPr>
              <a:t>of the autoencoder</a:t>
            </a:r>
            <a:endParaRPr kumimoji="1" lang="ja-JP" altLang="en-US" sz="2800" dirty="0">
              <a:latin typeface="Arial Rounded MT Bold" panose="020F0704030504030204" pitchFamily="34" charset="0"/>
            </a:endParaRPr>
          </a:p>
        </p:txBody>
      </p:sp>
      <p:sp>
        <p:nvSpPr>
          <p:cNvPr id="37" name="台形 36">
            <a:extLst>
              <a:ext uri="{FF2B5EF4-FFF2-40B4-BE49-F238E27FC236}">
                <a16:creationId xmlns:a16="http://schemas.microsoft.com/office/drawing/2014/main" id="{EBF3D136-49F8-E1AA-EA3A-6EF0A63F1F52}"/>
              </a:ext>
            </a:extLst>
          </p:cNvPr>
          <p:cNvSpPr/>
          <p:nvPr/>
        </p:nvSpPr>
        <p:spPr>
          <a:xfrm rot="5400000">
            <a:off x="3994976" y="3763593"/>
            <a:ext cx="1908308" cy="1316619"/>
          </a:xfrm>
          <a:prstGeom prst="trapezoid">
            <a:avLst>
              <a:gd name="adj" fmla="val 37396"/>
            </a:avLst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717BC1A0-8A3C-26F8-539B-1EFB731247A0}"/>
              </a:ext>
            </a:extLst>
          </p:cNvPr>
          <p:cNvSpPr txBox="1"/>
          <p:nvPr/>
        </p:nvSpPr>
        <p:spPr>
          <a:xfrm>
            <a:off x="4290820" y="4191069"/>
            <a:ext cx="1352913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20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Encoder</a:t>
            </a:r>
            <a:endParaRPr kumimoji="1" lang="ja-JP" altLang="en-US" sz="2000" b="1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9" name="台形 38">
            <a:extLst>
              <a:ext uri="{FF2B5EF4-FFF2-40B4-BE49-F238E27FC236}">
                <a16:creationId xmlns:a16="http://schemas.microsoft.com/office/drawing/2014/main" id="{FA89805F-0944-4BB4-D62C-F4F0A5B9C294}"/>
              </a:ext>
            </a:extLst>
          </p:cNvPr>
          <p:cNvSpPr/>
          <p:nvPr/>
        </p:nvSpPr>
        <p:spPr>
          <a:xfrm rot="16200000">
            <a:off x="6293656" y="3802519"/>
            <a:ext cx="1908309" cy="1316619"/>
          </a:xfrm>
          <a:prstGeom prst="trapezoid">
            <a:avLst>
              <a:gd name="adj" fmla="val 37396"/>
            </a:avLst>
          </a:prstGeom>
          <a:solidFill>
            <a:srgbClr val="FF9933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37796064-720F-BF2C-EB6A-6F15E775D314}"/>
              </a:ext>
            </a:extLst>
          </p:cNvPr>
          <p:cNvSpPr txBox="1"/>
          <p:nvPr/>
        </p:nvSpPr>
        <p:spPr>
          <a:xfrm>
            <a:off x="6587283" y="4260773"/>
            <a:ext cx="1352913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20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decoder</a:t>
            </a:r>
            <a:endParaRPr kumimoji="1" lang="ja-JP" altLang="en-US" sz="2000" b="1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1" name="表 22">
            <a:extLst>
              <a:ext uri="{FF2B5EF4-FFF2-40B4-BE49-F238E27FC236}">
                <a16:creationId xmlns:a16="http://schemas.microsoft.com/office/drawing/2014/main" id="{1EFCDC17-4ACB-9332-78DD-A604C81CF5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10668"/>
              </p:ext>
            </p:extLst>
          </p:nvPr>
        </p:nvGraphicFramePr>
        <p:xfrm>
          <a:off x="5893835" y="3562725"/>
          <a:ext cx="254092" cy="1908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092">
                  <a:extLst>
                    <a:ext uri="{9D8B030D-6E8A-4147-A177-3AD203B41FA5}">
                      <a16:colId xmlns:a16="http://schemas.microsoft.com/office/drawing/2014/main" val="1102747961"/>
                    </a:ext>
                  </a:extLst>
                </a:gridCol>
              </a:tblGrid>
              <a:tr h="381662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396650"/>
                  </a:ext>
                </a:extLst>
              </a:tr>
              <a:tr h="381662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36093"/>
                  </a:ext>
                </a:extLst>
              </a:tr>
              <a:tr h="381662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822714"/>
                  </a:ext>
                </a:extLst>
              </a:tr>
              <a:tr h="381662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017880"/>
                  </a:ext>
                </a:extLst>
              </a:tr>
              <a:tr h="381662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703716"/>
                  </a:ext>
                </a:extLst>
              </a:tr>
            </a:tbl>
          </a:graphicData>
        </a:graphic>
      </p:graphicFrame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48036CFF-57F6-6B74-98C3-BD45A0882F95}"/>
              </a:ext>
            </a:extLst>
          </p:cNvPr>
          <p:cNvSpPr txBox="1"/>
          <p:nvPr/>
        </p:nvSpPr>
        <p:spPr>
          <a:xfrm>
            <a:off x="4699417" y="6125655"/>
            <a:ext cx="4467890" cy="400110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sz="2000" dirty="0">
                <a:latin typeface="Arial Rounded MT Bold" panose="020F0704030504030204" pitchFamily="34" charset="0"/>
              </a:rPr>
              <a:t>Used when the autoencoder trains</a:t>
            </a:r>
          </a:p>
        </p:txBody>
      </p: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C54B956F-0979-9561-BC87-FC2223EF7A1C}"/>
              </a:ext>
            </a:extLst>
          </p:cNvPr>
          <p:cNvCxnSpPr>
            <a:cxnSpLocks/>
            <a:endCxn id="43" idx="0"/>
          </p:cNvCxnSpPr>
          <p:nvPr/>
        </p:nvCxnSpPr>
        <p:spPr>
          <a:xfrm>
            <a:off x="6933362" y="5686856"/>
            <a:ext cx="0" cy="438799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56BF2791-789F-16D2-B91C-DAECACFCD1BC}"/>
              </a:ext>
            </a:extLst>
          </p:cNvPr>
          <p:cNvSpPr txBox="1"/>
          <p:nvPr/>
        </p:nvSpPr>
        <p:spPr>
          <a:xfrm>
            <a:off x="856704" y="5040189"/>
            <a:ext cx="1627272" cy="132343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>
            <a:solidFill>
              <a:schemeClr val="accent6">
                <a:lumMod val="7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Rounded MT Bold" panose="020F0704030504030204" pitchFamily="34" charset="0"/>
              </a:rPr>
              <a:t>Nature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latin typeface="Arial Rounded MT Bold" panose="020F0704030504030204" pitchFamily="34" charset="0"/>
              </a:rPr>
              <a:t>Animal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Arial Rounded MT Bold" panose="020F0704030504030204" pitchFamily="34" charset="0"/>
              </a:rPr>
              <a:t>Plant</a:t>
            </a:r>
            <a:endParaRPr kumimoji="1" lang="en-US" altLang="ja-JP" sz="2000" dirty="0">
              <a:latin typeface="Arial Rounded MT Bold" panose="020F0704030504030204" pitchFamily="34" charset="0"/>
            </a:endParaRPr>
          </a:p>
          <a:p>
            <a:pPr algn="ctr"/>
            <a:r>
              <a:rPr lang="en-US" altLang="ja-JP" sz="2000" dirty="0">
                <a:latin typeface="Arial Rounded MT Bold" panose="020F0704030504030204" pitchFamily="34" charset="0"/>
              </a:rPr>
              <a:t> </a:t>
            </a:r>
            <a:r>
              <a:rPr lang="en-US" altLang="ja-JP" sz="2000" dirty="0" err="1">
                <a:latin typeface="Arial Rounded MT Bold" panose="020F0704030504030204" pitchFamily="34" charset="0"/>
              </a:rPr>
              <a:t>etc</a:t>
            </a:r>
            <a:r>
              <a:rPr lang="en-US" altLang="ja-JP" sz="2000" dirty="0">
                <a:latin typeface="Arial Rounded MT Bold" panose="020F0704030504030204" pitchFamily="34" charset="0"/>
              </a:rPr>
              <a:t>…</a:t>
            </a:r>
            <a:endParaRPr kumimoji="1" lang="en-US" altLang="ja-JP" sz="2000" dirty="0">
              <a:latin typeface="Arial Rounded MT Bold" panose="020F0704030504030204" pitchFamily="34" charset="0"/>
            </a:endParaRPr>
          </a:p>
        </p:txBody>
      </p:sp>
      <p:sp>
        <p:nvSpPr>
          <p:cNvPr id="56" name="スライド番号プレースホルダー 55">
            <a:extLst>
              <a:ext uri="{FF2B5EF4-FFF2-40B4-BE49-F238E27FC236}">
                <a16:creationId xmlns:a16="http://schemas.microsoft.com/office/drawing/2014/main" id="{2C17D21F-9165-DADB-F920-1A265A09C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1615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A5038D2-35E3-CE8D-25B9-95FC9D9ECD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E94092C-1422-A32A-C109-D0CEA36106F4}"/>
              </a:ext>
            </a:extLst>
          </p:cNvPr>
          <p:cNvSpPr/>
          <p:nvPr/>
        </p:nvSpPr>
        <p:spPr>
          <a:xfrm>
            <a:off x="281200" y="1566766"/>
            <a:ext cx="11629597" cy="50033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7459EAF-E058-ECC3-35A0-9B336279106B}"/>
              </a:ext>
            </a:extLst>
          </p:cNvPr>
          <p:cNvSpPr/>
          <p:nvPr/>
        </p:nvSpPr>
        <p:spPr>
          <a:xfrm>
            <a:off x="838200" y="76200"/>
            <a:ext cx="10515600" cy="889000"/>
          </a:xfrm>
          <a:prstGeom prst="rect">
            <a:avLst/>
          </a:prstGeom>
          <a:solidFill>
            <a:srgbClr val="243F7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0443E0F-92F5-73B7-52C6-0A1F3AF1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76200"/>
            <a:ext cx="11294534" cy="889000"/>
          </a:xfrm>
        </p:spPr>
        <p:txBody>
          <a:bodyPr>
            <a:norm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  <a:latin typeface="Arial Black" panose="020B0A04020102020204" pitchFamily="34" charset="0"/>
              </a:rPr>
              <a:t>Propose methods</a:t>
            </a:r>
            <a:endParaRPr kumimoji="1" lang="ja-JP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BB146A5-8F44-5D69-5669-9181754EE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3" y="1156091"/>
            <a:ext cx="11294534" cy="668082"/>
          </a:xfrm>
          <a:solidFill>
            <a:schemeClr val="accent3">
              <a:lumMod val="20000"/>
              <a:lumOff val="80000"/>
            </a:schemeClr>
          </a:solidFill>
          <a:ln w="76200">
            <a:solidFill>
              <a:srgbClr val="0070C0"/>
            </a:solidFill>
          </a:ln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en-US" altLang="ja-JP" sz="3000" b="1" dirty="0">
                <a:latin typeface="Arial" panose="020B0604020202020204" pitchFamily="34" charset="0"/>
                <a:cs typeface="Arial" panose="020B0604020202020204" pitchFamily="34" charset="0"/>
              </a:rPr>
              <a:t>Scene retrieval using image features and indexing methods</a:t>
            </a: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BAA9B6B7-C00A-D423-8EA0-0245D4AF78CB}"/>
              </a:ext>
            </a:extLst>
          </p:cNvPr>
          <p:cNvCxnSpPr/>
          <p:nvPr/>
        </p:nvCxnSpPr>
        <p:spPr>
          <a:xfrm>
            <a:off x="838200" y="846667"/>
            <a:ext cx="10515600" cy="0"/>
          </a:xfrm>
          <a:prstGeom prst="lin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矢印: 右 17">
            <a:extLst>
              <a:ext uri="{FF2B5EF4-FFF2-40B4-BE49-F238E27FC236}">
                <a16:creationId xmlns:a16="http://schemas.microsoft.com/office/drawing/2014/main" id="{20A02371-F874-88B9-FC33-5A53C2AE5AA3}"/>
              </a:ext>
            </a:extLst>
          </p:cNvPr>
          <p:cNvSpPr/>
          <p:nvPr/>
        </p:nvSpPr>
        <p:spPr>
          <a:xfrm>
            <a:off x="2714376" y="3881223"/>
            <a:ext cx="840259" cy="127898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734179D-C569-B7C7-8D11-C957887FF75F}"/>
              </a:ext>
            </a:extLst>
          </p:cNvPr>
          <p:cNvSpPr txBox="1"/>
          <p:nvPr/>
        </p:nvSpPr>
        <p:spPr>
          <a:xfrm>
            <a:off x="522027" y="2093962"/>
            <a:ext cx="2439386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ja-JP" sz="2400" dirty="0">
                <a:latin typeface="Arial Rounded MT Bold" panose="020F0704030504030204" pitchFamily="34" charset="0"/>
              </a:rPr>
              <a:t>feature vectors</a:t>
            </a:r>
            <a:endParaRPr kumimoji="1" lang="ja-JP" altLang="en-US" sz="2400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21" name="表 22">
            <a:extLst>
              <a:ext uri="{FF2B5EF4-FFF2-40B4-BE49-F238E27FC236}">
                <a16:creationId xmlns:a16="http://schemas.microsoft.com/office/drawing/2014/main" id="{7493B112-0AFB-CB50-E116-0719AA873B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4002347"/>
              </p:ext>
            </p:extLst>
          </p:nvPr>
        </p:nvGraphicFramePr>
        <p:xfrm>
          <a:off x="1312334" y="3058262"/>
          <a:ext cx="553972" cy="2924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3972">
                  <a:extLst>
                    <a:ext uri="{9D8B030D-6E8A-4147-A177-3AD203B41FA5}">
                      <a16:colId xmlns:a16="http://schemas.microsoft.com/office/drawing/2014/main" val="1102747961"/>
                    </a:ext>
                  </a:extLst>
                </a:gridCol>
              </a:tblGrid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396650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36093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822714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017880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703716"/>
                  </a:ext>
                </a:extLst>
              </a:tr>
            </a:tbl>
          </a:graphicData>
        </a:graphic>
      </p:graphicFrame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8DAFADF-128B-A0EE-DAB4-D51B1EFC9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4</a:t>
            </a:fld>
            <a:endParaRPr kumimoji="1" lang="ja-JP" altLang="en-US"/>
          </a:p>
        </p:txBody>
      </p:sp>
      <p:graphicFrame>
        <p:nvGraphicFramePr>
          <p:cNvPr id="7" name="表 22">
            <a:extLst>
              <a:ext uri="{FF2B5EF4-FFF2-40B4-BE49-F238E27FC236}">
                <a16:creationId xmlns:a16="http://schemas.microsoft.com/office/drawing/2014/main" id="{EF67D03C-0178-5BDB-0AD5-86A312A278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4270634"/>
              </p:ext>
            </p:extLst>
          </p:nvPr>
        </p:nvGraphicFramePr>
        <p:xfrm>
          <a:off x="1464734" y="3210662"/>
          <a:ext cx="553972" cy="2924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3972">
                  <a:extLst>
                    <a:ext uri="{9D8B030D-6E8A-4147-A177-3AD203B41FA5}">
                      <a16:colId xmlns:a16="http://schemas.microsoft.com/office/drawing/2014/main" val="1102747961"/>
                    </a:ext>
                  </a:extLst>
                </a:gridCol>
              </a:tblGrid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396650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36093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822714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017880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703716"/>
                  </a:ext>
                </a:extLst>
              </a:tr>
            </a:tbl>
          </a:graphicData>
        </a:graphic>
      </p:graphicFrame>
      <p:graphicFrame>
        <p:nvGraphicFramePr>
          <p:cNvPr id="8" name="表 22">
            <a:extLst>
              <a:ext uri="{FF2B5EF4-FFF2-40B4-BE49-F238E27FC236}">
                <a16:creationId xmlns:a16="http://schemas.microsoft.com/office/drawing/2014/main" id="{10AD2936-7707-A90E-D1CF-FD5050D2E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641183"/>
              </p:ext>
            </p:extLst>
          </p:nvPr>
        </p:nvGraphicFramePr>
        <p:xfrm>
          <a:off x="1617134" y="3363062"/>
          <a:ext cx="553972" cy="2924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3972">
                  <a:extLst>
                    <a:ext uri="{9D8B030D-6E8A-4147-A177-3AD203B41FA5}">
                      <a16:colId xmlns:a16="http://schemas.microsoft.com/office/drawing/2014/main" val="1102747961"/>
                    </a:ext>
                  </a:extLst>
                </a:gridCol>
              </a:tblGrid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396650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36093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822714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017880"/>
                  </a:ext>
                </a:extLst>
              </a:tr>
              <a:tr h="584981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703716"/>
                  </a:ext>
                </a:extLst>
              </a:tr>
            </a:tbl>
          </a:graphicData>
        </a:graphic>
      </p:graphicFrame>
      <p:pic>
        <p:nvPicPr>
          <p:cNvPr id="11" name="図 10">
            <a:extLst>
              <a:ext uri="{FF2B5EF4-FFF2-40B4-BE49-F238E27FC236}">
                <a16:creationId xmlns:a16="http://schemas.microsoft.com/office/drawing/2014/main" id="{FA567F94-9B75-1A0C-5987-C6FFAE6E29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835" y="3341661"/>
            <a:ext cx="3756065" cy="273871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12" name="矢印: 右 11">
            <a:extLst>
              <a:ext uri="{FF2B5EF4-FFF2-40B4-BE49-F238E27FC236}">
                <a16:creationId xmlns:a16="http://schemas.microsoft.com/office/drawing/2014/main" id="{1B1BD607-F2C9-EF2B-189D-B11F6B057420}"/>
              </a:ext>
            </a:extLst>
          </p:cNvPr>
          <p:cNvSpPr/>
          <p:nvPr/>
        </p:nvSpPr>
        <p:spPr>
          <a:xfrm>
            <a:off x="7873100" y="3993353"/>
            <a:ext cx="840259" cy="127898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aphicFrame>
        <p:nvGraphicFramePr>
          <p:cNvPr id="14" name="表 25">
            <a:extLst>
              <a:ext uri="{FF2B5EF4-FFF2-40B4-BE49-F238E27FC236}">
                <a16:creationId xmlns:a16="http://schemas.microsoft.com/office/drawing/2014/main" id="{11AD5067-C14B-483B-AADA-BE5D083F1F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949757"/>
              </p:ext>
            </p:extLst>
          </p:nvPr>
        </p:nvGraphicFramePr>
        <p:xfrm>
          <a:off x="8994559" y="3324932"/>
          <a:ext cx="2296936" cy="2924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0366">
                  <a:extLst>
                    <a:ext uri="{9D8B030D-6E8A-4147-A177-3AD203B41FA5}">
                      <a16:colId xmlns:a16="http://schemas.microsoft.com/office/drawing/2014/main" val="1067600770"/>
                    </a:ext>
                  </a:extLst>
                </a:gridCol>
                <a:gridCol w="768285">
                  <a:extLst>
                    <a:ext uri="{9D8B030D-6E8A-4147-A177-3AD203B41FA5}">
                      <a16:colId xmlns:a16="http://schemas.microsoft.com/office/drawing/2014/main" val="2965378136"/>
                    </a:ext>
                  </a:extLst>
                </a:gridCol>
                <a:gridCol w="768285">
                  <a:extLst>
                    <a:ext uri="{9D8B030D-6E8A-4147-A177-3AD203B41FA5}">
                      <a16:colId xmlns:a16="http://schemas.microsoft.com/office/drawing/2014/main" val="3475995203"/>
                    </a:ext>
                  </a:extLst>
                </a:gridCol>
              </a:tblGrid>
              <a:tr h="731227">
                <a:tc>
                  <a:txBody>
                    <a:bodyPr/>
                    <a:lstStyle/>
                    <a:p>
                      <a:pPr marL="0" marR="0" lvl="0" indent="0" algn="l" defTabSz="28800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游ゴシック" panose="020B0400000000000000" pitchFamily="50" charset="-128"/>
                          <a:cs typeface="+mn-cs"/>
                        </a:rPr>
                        <a:t>Cluster_1</a:t>
                      </a:r>
                      <a:endParaRPr kumimoji="1" lang="ja-JP" alt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游ゴシック" panose="020B0400000000000000" pitchFamily="50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28800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游ゴシック" panose="020B0400000000000000" pitchFamily="50" charset="-128"/>
                          <a:cs typeface="+mn-cs"/>
                        </a:rPr>
                        <a:t>Cluster_2</a:t>
                      </a:r>
                      <a:endParaRPr kumimoji="1" lang="ja-JP" alt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游ゴシック" panose="020B0400000000000000" pitchFamily="50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dirty="0"/>
                        <a:t>Cluster_3</a:t>
                      </a:r>
                      <a:endParaRPr kumimoji="1" lang="ja-JP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2612547"/>
                  </a:ext>
                </a:extLst>
              </a:tr>
              <a:tr h="731227">
                <a:tc>
                  <a:txBody>
                    <a:bodyPr/>
                    <a:lstStyle/>
                    <a:p>
                      <a:r>
                        <a:rPr kumimoji="1" lang="en-US" altLang="ja-JP" sz="2000" b="1" dirty="0"/>
                        <a:t>Data1_1</a:t>
                      </a:r>
                      <a:endParaRPr kumimoji="1" lang="ja-JP" altLang="en-US" sz="2000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Data2_1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Data3_1</a:t>
                      </a:r>
                      <a:endParaRPr kumimoji="1" lang="ja-JP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463086"/>
                  </a:ext>
                </a:extLst>
              </a:tr>
              <a:tr h="731227"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Data1_2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Data2_2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b="1" dirty="0"/>
                        <a:t>Data3_2</a:t>
                      </a:r>
                      <a:endParaRPr kumimoji="1" lang="ja-JP" altLang="en-US" sz="2000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963334"/>
                  </a:ext>
                </a:extLst>
              </a:tr>
              <a:tr h="731227"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Data1_3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b="1" dirty="0"/>
                        <a:t>Data2_3</a:t>
                      </a:r>
                      <a:endParaRPr kumimoji="1" lang="ja-JP" altLang="en-US" sz="2000" b="1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Data3_3</a:t>
                      </a:r>
                      <a:endParaRPr kumimoji="1" lang="ja-JP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616988"/>
                  </a:ext>
                </a:extLst>
              </a:tr>
            </a:tbl>
          </a:graphicData>
        </a:graphic>
      </p:graphicFrame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B3645AF-1F15-7FEB-E039-F400DD9073D0}"/>
              </a:ext>
            </a:extLst>
          </p:cNvPr>
          <p:cNvSpPr txBox="1"/>
          <p:nvPr/>
        </p:nvSpPr>
        <p:spPr>
          <a:xfrm>
            <a:off x="11204704" y="4278901"/>
            <a:ext cx="697627" cy="707886"/>
          </a:xfrm>
          <a:prstGeom prst="rect">
            <a:avLst/>
          </a:prstGeom>
          <a:noFill/>
          <a:ln w="5715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sz="4000" b="1" dirty="0">
                <a:latin typeface="Arial Rounded MT Bold" panose="020F0704030504030204" pitchFamily="34" charset="0"/>
              </a:rPr>
              <a:t>…</a:t>
            </a:r>
            <a:endParaRPr kumimoji="1" lang="ja-JP" altLang="en-US" sz="4000" b="1" dirty="0">
              <a:latin typeface="Arial Rounded MT Bold" panose="020F070403050403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4C33210-279B-C730-A491-89C208FA2F8D}"/>
              </a:ext>
            </a:extLst>
          </p:cNvPr>
          <p:cNvSpPr txBox="1"/>
          <p:nvPr/>
        </p:nvSpPr>
        <p:spPr>
          <a:xfrm>
            <a:off x="3554635" y="2072721"/>
            <a:ext cx="4522264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>
                <a:latin typeface="Arial Rounded MT Bold" panose="020F0704030504030204" pitchFamily="34" charset="0"/>
              </a:rPr>
              <a:t>Clustering</a:t>
            </a:r>
            <a:r>
              <a:rPr lang="en-US" altLang="ja-JP" sz="2400" dirty="0">
                <a:latin typeface="Arial Rounded MT Bold" panose="020F0704030504030204" pitchFamily="34" charset="0"/>
              </a:rPr>
              <a:t> </a:t>
            </a:r>
            <a:r>
              <a:rPr kumimoji="1" lang="en-US" altLang="ja-JP" sz="2400" dirty="0">
                <a:latin typeface="Arial Rounded MT Bold" panose="020F0704030504030204" pitchFamily="34" charset="0"/>
              </a:rPr>
              <a:t>and search</a:t>
            </a:r>
          </a:p>
          <a:p>
            <a:pPr algn="ctr"/>
            <a:r>
              <a:rPr kumimoji="1" lang="en-US" altLang="ja-JP" sz="2400" dirty="0">
                <a:latin typeface="Arial Rounded MT Bold" panose="020F0704030504030204" pitchFamily="34" charset="0"/>
              </a:rPr>
              <a:t>representative feature vector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31487EC-FF65-DB69-7678-3AEDA5058E88}"/>
              </a:ext>
            </a:extLst>
          </p:cNvPr>
          <p:cNvSpPr txBox="1"/>
          <p:nvPr/>
        </p:nvSpPr>
        <p:spPr>
          <a:xfrm>
            <a:off x="8771427" y="1930452"/>
            <a:ext cx="2743200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Arial Rounded MT Bold" panose="020F0704030504030204" pitchFamily="34" charset="0"/>
              </a:rPr>
              <a:t>Indexing representative </a:t>
            </a:r>
          </a:p>
          <a:p>
            <a:pPr algn="ctr"/>
            <a:r>
              <a:rPr lang="en-US" altLang="ja-JP" sz="2400" dirty="0">
                <a:latin typeface="Arial Rounded MT Bold" panose="020F0704030504030204" pitchFamily="34" charset="0"/>
              </a:rPr>
              <a:t>feature vectors</a:t>
            </a:r>
            <a:endParaRPr kumimoji="1" lang="ja-JP" altLang="en-US" sz="2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401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A5038D2-35E3-CE8D-25B9-95FC9D9ECD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7459EAF-E058-ECC3-35A0-9B336279106B}"/>
              </a:ext>
            </a:extLst>
          </p:cNvPr>
          <p:cNvSpPr/>
          <p:nvPr/>
        </p:nvSpPr>
        <p:spPr>
          <a:xfrm>
            <a:off x="838200" y="76200"/>
            <a:ext cx="10515600" cy="889000"/>
          </a:xfrm>
          <a:prstGeom prst="rect">
            <a:avLst/>
          </a:prstGeom>
          <a:solidFill>
            <a:srgbClr val="243F7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0443E0F-92F5-73B7-52C6-0A1F3AF1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76200"/>
            <a:ext cx="11294534" cy="889000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  <a:latin typeface="Arial Black" panose="020B0A04020102020204" pitchFamily="34" charset="0"/>
              </a:rPr>
              <a:t>Feature work</a:t>
            </a:r>
            <a:endParaRPr kumimoji="1" lang="ja-JP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BAA9B6B7-C00A-D423-8EA0-0245D4AF78CB}"/>
              </a:ext>
            </a:extLst>
          </p:cNvPr>
          <p:cNvCxnSpPr/>
          <p:nvPr/>
        </p:nvCxnSpPr>
        <p:spPr>
          <a:xfrm>
            <a:off x="838200" y="846667"/>
            <a:ext cx="10515600" cy="0"/>
          </a:xfrm>
          <a:prstGeom prst="line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8DAFADF-128B-A0EE-DAB4-D51B1EFC9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23" name="フローチャート: 結合子 22">
            <a:extLst>
              <a:ext uri="{FF2B5EF4-FFF2-40B4-BE49-F238E27FC236}">
                <a16:creationId xmlns:a16="http://schemas.microsoft.com/office/drawing/2014/main" id="{66E8718A-586C-698F-CA8F-E30A0E144D8B}"/>
              </a:ext>
            </a:extLst>
          </p:cNvPr>
          <p:cNvSpPr/>
          <p:nvPr/>
        </p:nvSpPr>
        <p:spPr>
          <a:xfrm>
            <a:off x="773485" y="2312412"/>
            <a:ext cx="3872121" cy="3872121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95417A1-7DC6-256E-BAB3-81CF66EB23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5" t="19086" r="23466" b="11432"/>
          <a:stretch/>
        </p:blipFill>
        <p:spPr bwMode="auto">
          <a:xfrm>
            <a:off x="1273919" y="2959876"/>
            <a:ext cx="2871252" cy="2317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四角形: 角を丸くする 24">
            <a:extLst>
              <a:ext uri="{FF2B5EF4-FFF2-40B4-BE49-F238E27FC236}">
                <a16:creationId xmlns:a16="http://schemas.microsoft.com/office/drawing/2014/main" id="{9EC08B45-8EBC-26A1-6B22-E98AF67F68B7}"/>
              </a:ext>
            </a:extLst>
          </p:cNvPr>
          <p:cNvSpPr/>
          <p:nvPr/>
        </p:nvSpPr>
        <p:spPr>
          <a:xfrm>
            <a:off x="838201" y="1355666"/>
            <a:ext cx="3801158" cy="101557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C570432-E5A6-6E43-DD8C-9ECA6DF012FA}"/>
              </a:ext>
            </a:extLst>
          </p:cNvPr>
          <p:cNvSpPr txBox="1"/>
          <p:nvPr/>
        </p:nvSpPr>
        <p:spPr>
          <a:xfrm>
            <a:off x="866402" y="1417138"/>
            <a:ext cx="3686283" cy="95410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>
                <a:latin typeface="Arial Black" panose="020B0A04020102020204" pitchFamily="34" charset="0"/>
              </a:rPr>
              <a:t>Raspberry Pi and</a:t>
            </a:r>
          </a:p>
          <a:p>
            <a:pPr algn="ctr"/>
            <a:r>
              <a:rPr kumimoji="1" lang="en-US" altLang="ja-JP" sz="2800" dirty="0">
                <a:latin typeface="Arial Black" panose="020B0A04020102020204" pitchFamily="34" charset="0"/>
              </a:rPr>
              <a:t>camera device</a:t>
            </a:r>
            <a:endParaRPr kumimoji="1" lang="ja-JP" altLang="en-US" sz="2800" dirty="0">
              <a:latin typeface="Arial Black" panose="020B0A04020102020204" pitchFamily="34" charset="0"/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92E47CA6-1DD3-94B0-5FFF-01F262F7F870}"/>
              </a:ext>
            </a:extLst>
          </p:cNvPr>
          <p:cNvCxnSpPr>
            <a:cxnSpLocks/>
          </p:cNvCxnSpPr>
          <p:nvPr/>
        </p:nvCxnSpPr>
        <p:spPr>
          <a:xfrm>
            <a:off x="5413483" y="1370794"/>
            <a:ext cx="0" cy="5182643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D3196904-0D05-A72A-06D5-36C6B74D86B0}"/>
              </a:ext>
            </a:extLst>
          </p:cNvPr>
          <p:cNvSpPr/>
          <p:nvPr/>
        </p:nvSpPr>
        <p:spPr>
          <a:xfrm>
            <a:off x="448733" y="5584202"/>
            <a:ext cx="4696471" cy="100626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12511C2-BE59-4CFD-FE79-4D839DCCAD9C}"/>
              </a:ext>
            </a:extLst>
          </p:cNvPr>
          <p:cNvSpPr txBox="1"/>
          <p:nvPr/>
        </p:nvSpPr>
        <p:spPr>
          <a:xfrm>
            <a:off x="560316" y="5584202"/>
            <a:ext cx="4473304" cy="95410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>
                <a:latin typeface="Arial Black" panose="020B0A04020102020204" pitchFamily="34" charset="0"/>
              </a:rPr>
              <a:t>Currently creating a system and programs</a:t>
            </a:r>
            <a:endParaRPr kumimoji="1" lang="ja-JP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842FE78E-7620-3779-9CA3-EE390665A48F}"/>
              </a:ext>
            </a:extLst>
          </p:cNvPr>
          <p:cNvSpPr/>
          <p:nvPr/>
        </p:nvSpPr>
        <p:spPr>
          <a:xfrm>
            <a:off x="5710878" y="1355666"/>
            <a:ext cx="6032388" cy="500068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5715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55B1C97-A98F-52F5-9498-29290FAC5BB4}"/>
              </a:ext>
            </a:extLst>
          </p:cNvPr>
          <p:cNvSpPr txBox="1"/>
          <p:nvPr/>
        </p:nvSpPr>
        <p:spPr>
          <a:xfrm>
            <a:off x="6088538" y="1494801"/>
            <a:ext cx="5265261" cy="138499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u="sng" dirty="0">
                <a:solidFill>
                  <a:srgbClr val="002060"/>
                </a:solidFill>
                <a:latin typeface="Arial Black" panose="020B0A04020102020204" pitchFamily="34" charset="0"/>
              </a:rPr>
              <a:t>Evaluate the feasibility</a:t>
            </a:r>
          </a:p>
          <a:p>
            <a:pPr algn="ctr"/>
            <a:r>
              <a:rPr kumimoji="1" lang="en-US" altLang="ja-JP" sz="2800" u="sng" dirty="0">
                <a:solidFill>
                  <a:srgbClr val="002060"/>
                </a:solidFill>
                <a:latin typeface="Arial Black" panose="020B0A04020102020204" pitchFamily="34" charset="0"/>
              </a:rPr>
              <a:t>and effectiveness</a:t>
            </a:r>
          </a:p>
          <a:p>
            <a:pPr algn="ctr"/>
            <a:r>
              <a:rPr kumimoji="1" lang="en-US" altLang="ja-JP" sz="2800" u="sng" dirty="0">
                <a:solidFill>
                  <a:srgbClr val="002060"/>
                </a:solidFill>
                <a:latin typeface="Arial Black" panose="020B0A04020102020204" pitchFamily="34" charset="0"/>
              </a:rPr>
              <a:t>of the proposed system</a:t>
            </a:r>
            <a:endParaRPr kumimoji="1" lang="ja-JP" altLang="en-US" sz="2800" u="sng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F39C697-656D-27F3-3DD3-586491AC26CE}"/>
              </a:ext>
            </a:extLst>
          </p:cNvPr>
          <p:cNvSpPr txBox="1"/>
          <p:nvPr/>
        </p:nvSpPr>
        <p:spPr>
          <a:xfrm>
            <a:off x="5710878" y="3111210"/>
            <a:ext cx="5949919" cy="2954655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en-US" altLang="ja-JP" sz="2400" u="sng" dirty="0">
                <a:solidFill>
                  <a:srgbClr val="002060"/>
                </a:solidFill>
                <a:latin typeface="Arial Black" panose="020B0A04020102020204" pitchFamily="34" charset="0"/>
              </a:rPr>
              <a:t>How accurate is this system?</a:t>
            </a:r>
          </a:p>
          <a:p>
            <a:pPr marL="457200" indent="-457200">
              <a:buFont typeface="Wingdings" panose="05000000000000000000" pitchFamily="2" charset="2"/>
              <a:buChar char="p"/>
            </a:pPr>
            <a:endParaRPr lang="en-US" altLang="ja-JP" sz="2400" u="sng" dirty="0">
              <a:solidFill>
                <a:srgbClr val="002060"/>
              </a:solidFill>
              <a:latin typeface="Arial Black" panose="020B0A040201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r>
              <a:rPr kumimoji="1" lang="en-US" altLang="ja-JP" sz="2400" u="sng" dirty="0">
                <a:solidFill>
                  <a:srgbClr val="002060"/>
                </a:solidFill>
                <a:latin typeface="Arial Black" panose="020B0A04020102020204" pitchFamily="34" charset="0"/>
              </a:rPr>
              <a:t>What hardware performance do you need?</a:t>
            </a:r>
          </a:p>
          <a:p>
            <a:endParaRPr kumimoji="1" lang="en-US" altLang="ja-JP" sz="2400" u="sng" dirty="0">
              <a:solidFill>
                <a:srgbClr val="002060"/>
              </a:solidFill>
              <a:latin typeface="Arial Black" panose="020B0A040201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r>
              <a:rPr kumimoji="1" lang="en-US" altLang="ja-JP" sz="2100" u="sng" dirty="0">
                <a:solidFill>
                  <a:srgbClr val="002060"/>
                </a:solidFill>
                <a:latin typeface="Arial Black" panose="020B0A04020102020204" pitchFamily="34" charset="0"/>
              </a:rPr>
              <a:t>What is the cost of implementation?</a:t>
            </a:r>
          </a:p>
          <a:p>
            <a:pPr algn="ctr"/>
            <a:r>
              <a:rPr lang="en-US" altLang="ja-JP" sz="2100" dirty="0" err="1">
                <a:solidFill>
                  <a:srgbClr val="002060"/>
                </a:solidFill>
                <a:latin typeface="Arial Black" panose="020B0A04020102020204" pitchFamily="34" charset="0"/>
              </a:rPr>
              <a:t>Etc</a:t>
            </a:r>
            <a:r>
              <a:rPr lang="en-US" altLang="ja-JP" sz="2100" dirty="0">
                <a:solidFill>
                  <a:srgbClr val="002060"/>
                </a:solidFill>
                <a:latin typeface="Arial Black" panose="020B0A04020102020204" pitchFamily="34" charset="0"/>
              </a:rPr>
              <a:t>…</a:t>
            </a:r>
            <a:endParaRPr kumimoji="1" lang="en-US" altLang="ja-JP" sz="2100" dirty="0">
              <a:solidFill>
                <a:srgbClr val="002060"/>
              </a:solidFill>
              <a:latin typeface="Arial Black" panose="020B0A040201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endParaRPr kumimoji="1" lang="ja-JP" altLang="en-US" sz="2400" u="sng" dirty="0">
              <a:latin typeface="Arial Black" panose="020B0A04020102020204" pitchFamily="34" charset="0"/>
            </a:endParaRPr>
          </a:p>
        </p:txBody>
      </p:sp>
      <p:sp>
        <p:nvSpPr>
          <p:cNvPr id="27" name="四角形: 角を丸くする 26">
            <a:extLst>
              <a:ext uri="{FF2B5EF4-FFF2-40B4-BE49-F238E27FC236}">
                <a16:creationId xmlns:a16="http://schemas.microsoft.com/office/drawing/2014/main" id="{8139F110-367F-5AEE-743C-CA0AA4E01AE6}"/>
              </a:ext>
            </a:extLst>
          </p:cNvPr>
          <p:cNvSpPr/>
          <p:nvPr/>
        </p:nvSpPr>
        <p:spPr>
          <a:xfrm>
            <a:off x="6372931" y="5907988"/>
            <a:ext cx="4696471" cy="68247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EBE30ECD-3E2A-7C7D-94C8-39CC28656DA7}"/>
              </a:ext>
            </a:extLst>
          </p:cNvPr>
          <p:cNvSpPr txBox="1"/>
          <p:nvPr/>
        </p:nvSpPr>
        <p:spPr>
          <a:xfrm>
            <a:off x="6484514" y="5989768"/>
            <a:ext cx="4473304" cy="52322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>
                <a:latin typeface="Arial Black" panose="020B0A04020102020204" pitchFamily="34" charset="0"/>
              </a:rPr>
              <a:t>Need to investigation</a:t>
            </a:r>
            <a:endParaRPr kumimoji="1" lang="ja-JP" altLang="en-US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587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443E0F-92F5-73B7-52C6-0A1F3AF1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76200"/>
            <a:ext cx="11294534" cy="889000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  <a:latin typeface="Arial Black" panose="020B0A04020102020204" pitchFamily="34" charset="0"/>
              </a:rPr>
              <a:t>Feature work</a:t>
            </a:r>
            <a:endParaRPr kumimoji="1" lang="ja-JP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8DAFADF-128B-A0EE-DAB4-D51B1EFC9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D08-5745-46B2-8B49-F97373C805A4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50191C2-A6C8-AA28-6794-CAAA79D2704F}"/>
              </a:ext>
            </a:extLst>
          </p:cNvPr>
          <p:cNvSpPr txBox="1"/>
          <p:nvPr/>
        </p:nvSpPr>
        <p:spPr>
          <a:xfrm>
            <a:off x="11617975" y="4857220"/>
            <a:ext cx="2024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ACE45CF2-ADF6-7F5D-304E-8447007FF14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CC24EC9-9CC9-E98F-E797-D234C7C9D3E9}"/>
              </a:ext>
            </a:extLst>
          </p:cNvPr>
          <p:cNvSpPr/>
          <p:nvPr/>
        </p:nvSpPr>
        <p:spPr>
          <a:xfrm>
            <a:off x="1760562" y="345060"/>
            <a:ext cx="8429767" cy="7828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D3C80882-5B2D-F865-8FAE-D57D394B0DB5}"/>
              </a:ext>
            </a:extLst>
          </p:cNvPr>
          <p:cNvSpPr txBox="1">
            <a:spLocks/>
          </p:cNvSpPr>
          <p:nvPr/>
        </p:nvSpPr>
        <p:spPr>
          <a:xfrm>
            <a:off x="1760561" y="-3386"/>
            <a:ext cx="8429767" cy="139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Thank you for your time!</a:t>
            </a:r>
            <a:endParaRPr lang="ja-JP" altLang="en-US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59001041-0084-B12C-03AF-CD348CE6AC68}"/>
              </a:ext>
            </a:extLst>
          </p:cNvPr>
          <p:cNvCxnSpPr>
            <a:cxnSpLocks/>
          </p:cNvCxnSpPr>
          <p:nvPr/>
        </p:nvCxnSpPr>
        <p:spPr>
          <a:xfrm>
            <a:off x="1893414" y="1026663"/>
            <a:ext cx="8146789" cy="0"/>
          </a:xfrm>
          <a:prstGeom prst="line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図 33">
            <a:extLst>
              <a:ext uri="{FF2B5EF4-FFF2-40B4-BE49-F238E27FC236}">
                <a16:creationId xmlns:a16="http://schemas.microsoft.com/office/drawing/2014/main" id="{0B7639CE-C583-4C59-A3F7-91018B12D8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1981" y="1470557"/>
            <a:ext cx="3477237" cy="5222343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</p:pic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54B8B522-E185-08D8-9E59-9DDB1B948A9E}"/>
              </a:ext>
            </a:extLst>
          </p:cNvPr>
          <p:cNvSpPr/>
          <p:nvPr/>
        </p:nvSpPr>
        <p:spPr>
          <a:xfrm>
            <a:off x="684677" y="1622589"/>
            <a:ext cx="5131558" cy="3224856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rgbClr val="002060"/>
                </a:solidFill>
                <a:latin typeface="Arial Black" panose="020B0A04020102020204" pitchFamily="34" charset="0"/>
              </a:rPr>
              <a:t>This is our poster </a:t>
            </a:r>
            <a:r>
              <a:rPr lang="ja-JP" altLang="en-US" sz="3200" dirty="0">
                <a:solidFill>
                  <a:srgbClr val="002060"/>
                </a:solidFill>
                <a:latin typeface="Arial Black" panose="020B0A04020102020204" pitchFamily="34" charset="0"/>
              </a:rPr>
              <a:t>➡</a:t>
            </a:r>
            <a:endParaRPr lang="en-US" altLang="ja-JP" sz="3200" dirty="0">
              <a:solidFill>
                <a:srgbClr val="00206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altLang="ja-JP" sz="3200" dirty="0">
                <a:solidFill>
                  <a:srgbClr val="002060"/>
                </a:solidFill>
                <a:latin typeface="Arial Black" panose="020B0A04020102020204" pitchFamily="34" charset="0"/>
              </a:rPr>
              <a:t>Title: </a:t>
            </a:r>
          </a:p>
          <a:p>
            <a:pPr algn="ctr"/>
            <a:r>
              <a:rPr lang="en-US" altLang="ja-JP" sz="3200" u="sng" dirty="0">
                <a:solidFill>
                  <a:schemeClr val="tx2">
                    <a:lumMod val="50000"/>
                  </a:schemeClr>
                </a:solidFill>
                <a:latin typeface="Arial Black" panose="020B0A04020102020204" pitchFamily="34" charset="0"/>
              </a:rPr>
              <a:t>Autoencoder-based Feature Extraction for Scene Search in Live Nature Camera</a:t>
            </a: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83220457-CDAE-D612-EB2C-17F624796921}"/>
              </a:ext>
            </a:extLst>
          </p:cNvPr>
          <p:cNvSpPr/>
          <p:nvPr/>
        </p:nvSpPr>
        <p:spPr>
          <a:xfrm>
            <a:off x="458489" y="5285416"/>
            <a:ext cx="5758698" cy="140748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  <a:latin typeface="Arial Black" panose="020B0A04020102020204" pitchFamily="34" charset="0"/>
              </a:rPr>
              <a:t>P</a:t>
            </a:r>
            <a:r>
              <a:rPr kumimoji="1" lang="en-US" altLang="ja-JP" dirty="0">
                <a:solidFill>
                  <a:schemeClr val="tx1"/>
                </a:solidFill>
                <a:latin typeface="Arial Black" panose="020B0A04020102020204" pitchFamily="34" charset="0"/>
              </a:rPr>
              <a:t>resenter: </a:t>
            </a:r>
            <a:r>
              <a:rPr kumimoji="1" lang="en-US" altLang="ja-JP" dirty="0" err="1">
                <a:solidFill>
                  <a:schemeClr val="tx1"/>
                </a:solidFill>
                <a:latin typeface="Arial Black" panose="020B0A04020102020204" pitchFamily="34" charset="0"/>
              </a:rPr>
              <a:t>Yukito</a:t>
            </a:r>
            <a:r>
              <a:rPr kumimoji="1" lang="en-US" altLang="ja-JP" dirty="0">
                <a:solidFill>
                  <a:schemeClr val="tx1"/>
                </a:solidFill>
                <a:latin typeface="Arial Black" panose="020B0A04020102020204" pitchFamily="34" charset="0"/>
              </a:rPr>
              <a:t> SEO</a:t>
            </a:r>
          </a:p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Arial Black" panose="020B0A04020102020204" pitchFamily="34" charset="0"/>
              </a:rPr>
              <a:t>Collaborator: </a:t>
            </a:r>
            <a:r>
              <a:rPr kumimoji="1" lang="en-US" altLang="ja-JP" dirty="0" err="1">
                <a:solidFill>
                  <a:schemeClr val="tx1"/>
                </a:solidFill>
                <a:latin typeface="Arial Black" panose="020B0A04020102020204" pitchFamily="34" charset="0"/>
              </a:rPr>
              <a:t>Arief</a:t>
            </a:r>
            <a:r>
              <a:rPr kumimoji="1" lang="en-US" altLang="ja-JP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kumimoji="1" lang="en-US" altLang="ja-JP" dirty="0" err="1">
                <a:solidFill>
                  <a:schemeClr val="tx1"/>
                </a:solidFill>
                <a:latin typeface="Arial Black" panose="020B0A04020102020204" pitchFamily="34" charset="0"/>
              </a:rPr>
              <a:t>Rafly</a:t>
            </a:r>
            <a:r>
              <a:rPr kumimoji="1" lang="en-US" altLang="ja-JP" dirty="0">
                <a:solidFill>
                  <a:schemeClr val="tx1"/>
                </a:solidFill>
                <a:latin typeface="Arial Black" panose="020B0A04020102020204" pitchFamily="34" charset="0"/>
              </a:rPr>
              <a:t> KANZA, </a:t>
            </a:r>
          </a:p>
          <a:p>
            <a:pPr algn="ctr"/>
            <a:r>
              <a:rPr kumimoji="1" lang="en-US" altLang="ja-JP" dirty="0" err="1">
                <a:solidFill>
                  <a:schemeClr val="tx1"/>
                </a:solidFill>
                <a:latin typeface="Arial Black" panose="020B0A04020102020204" pitchFamily="34" charset="0"/>
              </a:rPr>
              <a:t>Prof.Kosuke</a:t>
            </a:r>
            <a:r>
              <a:rPr kumimoji="1" lang="en-US" altLang="ja-JP" dirty="0">
                <a:solidFill>
                  <a:schemeClr val="tx1"/>
                </a:solidFill>
                <a:latin typeface="Arial Black" panose="020B0A04020102020204" pitchFamily="34" charset="0"/>
              </a:rPr>
              <a:t> TAKANO</a:t>
            </a:r>
          </a:p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Arial Black" panose="020B0A04020102020204" pitchFamily="34" charset="0"/>
              </a:rPr>
              <a:t>Mail: s2021065@cco.Kanagawa-it.ac.jp</a:t>
            </a:r>
          </a:p>
        </p:txBody>
      </p:sp>
    </p:spTree>
    <p:extLst>
      <p:ext uri="{BB962C8B-B14F-4D97-AF65-F5344CB8AC3E}">
        <p14:creationId xmlns:p14="http://schemas.microsoft.com/office/powerpoint/2010/main" val="1713908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874</Words>
  <Application>Microsoft Office PowerPoint</Application>
  <PresentationFormat>ワイド画面</PresentationFormat>
  <Paragraphs>128</Paragraphs>
  <Slides>6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5" baseType="lpstr">
      <vt:lpstr>游ゴシック</vt:lpstr>
      <vt:lpstr>游ゴシック Light</vt:lpstr>
      <vt:lpstr>游明朝</vt:lpstr>
      <vt:lpstr>Arial</vt:lpstr>
      <vt:lpstr>Arial Black</vt:lpstr>
      <vt:lpstr>Arial Rounded MT Bold</vt:lpstr>
      <vt:lpstr>Calibri</vt:lpstr>
      <vt:lpstr>Wingdings</vt:lpstr>
      <vt:lpstr>Office テーマ</vt:lpstr>
      <vt:lpstr>KIS2023 Poster session  Autoencoder-Based feature extraction for scene search in Live nature camera</vt:lpstr>
      <vt:lpstr>Problem</vt:lpstr>
      <vt:lpstr>Propose methods</vt:lpstr>
      <vt:lpstr>Propose methods</vt:lpstr>
      <vt:lpstr>Feature work</vt:lpstr>
      <vt:lpstr>Feature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KIS2023 Poster session  Autoencoder-Based feature extraction for scene search in Live nature camera</dc:title>
  <dc:creator>幸斗 瀬尾</dc:creator>
  <cp:lastModifiedBy>s2021065 Yukito Seo</cp:lastModifiedBy>
  <cp:revision>2</cp:revision>
  <dcterms:created xsi:type="dcterms:W3CDTF">2023-08-24T13:48:38Z</dcterms:created>
  <dcterms:modified xsi:type="dcterms:W3CDTF">2023-08-25T06:49:20Z</dcterms:modified>
</cp:coreProperties>
</file>

<file path=docProps/thumbnail.jpeg>
</file>